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8"/>
  </p:notesMasterIdLst>
  <p:handoutMasterIdLst>
    <p:handoutMasterId r:id="rId39"/>
  </p:handoutMasterIdLst>
  <p:sldIdLst>
    <p:sldId id="256" r:id="rId2"/>
    <p:sldId id="347" r:id="rId3"/>
    <p:sldId id="309" r:id="rId4"/>
    <p:sldId id="324" r:id="rId5"/>
    <p:sldId id="327" r:id="rId6"/>
    <p:sldId id="326" r:id="rId7"/>
    <p:sldId id="328" r:id="rId8"/>
    <p:sldId id="325" r:id="rId9"/>
    <p:sldId id="335" r:id="rId10"/>
    <p:sldId id="336" r:id="rId11"/>
    <p:sldId id="337" r:id="rId12"/>
    <p:sldId id="339" r:id="rId13"/>
    <p:sldId id="329" r:id="rId14"/>
    <p:sldId id="330" r:id="rId15"/>
    <p:sldId id="331" r:id="rId16"/>
    <p:sldId id="332" r:id="rId17"/>
    <p:sldId id="333" r:id="rId18"/>
    <p:sldId id="334" r:id="rId19"/>
    <p:sldId id="343" r:id="rId20"/>
    <p:sldId id="344" r:id="rId21"/>
    <p:sldId id="342" r:id="rId22"/>
    <p:sldId id="341" r:id="rId23"/>
    <p:sldId id="346" r:id="rId24"/>
    <p:sldId id="350" r:id="rId25"/>
    <p:sldId id="355" r:id="rId26"/>
    <p:sldId id="356" r:id="rId27"/>
    <p:sldId id="357" r:id="rId28"/>
    <p:sldId id="351" r:id="rId29"/>
    <p:sldId id="354" r:id="rId30"/>
    <p:sldId id="353" r:id="rId31"/>
    <p:sldId id="358" r:id="rId32"/>
    <p:sldId id="311" r:id="rId33"/>
    <p:sldId id="359" r:id="rId34"/>
    <p:sldId id="360" r:id="rId35"/>
    <p:sldId id="361" r:id="rId36"/>
    <p:sldId id="362" r:id="rId37"/>
  </p:sldIdLst>
  <p:sldSz cx="9144000" cy="6858000" type="screen4x3"/>
  <p:notesSz cx="9939338" cy="6805613"/>
  <p:embeddedFontLst>
    <p:embeddedFont>
      <p:font typeface="Calibri" panose="020F0502020204030204" pitchFamily="34" charset="0"/>
      <p:regular r:id="rId40"/>
      <p:bold r:id="rId41"/>
      <p:italic r:id="rId42"/>
      <p:boldItalic r:id="rId43"/>
    </p:embeddedFont>
    <p:embeddedFont>
      <p:font typeface="Wingdings 3" panose="05040102010807070707" pitchFamily="18" charset="2"/>
      <p:regular r:id="rId44"/>
    </p:embeddedFont>
    <p:embeddedFont>
      <p:font typeface="Arial Narrow" panose="020B0606020202030204" pitchFamily="34" charset="0"/>
      <p:regular r:id="rId45"/>
      <p:bold r:id="rId46"/>
      <p:italic r:id="rId47"/>
      <p:boldItalic r:id="rId4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pos="47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003461"/>
    <a:srgbClr val="F8A15A"/>
    <a:srgbClr val="009B3A"/>
    <a:srgbClr val="D5D000"/>
    <a:srgbClr val="AEAEA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627" autoAdjust="0"/>
  </p:normalViewPr>
  <p:slideViewPr>
    <p:cSldViewPr>
      <p:cViewPr varScale="1">
        <p:scale>
          <a:sx n="106" d="100"/>
          <a:sy n="106" d="100"/>
        </p:scale>
        <p:origin x="1188" y="102"/>
      </p:cViewPr>
      <p:guideLst>
        <p:guide orient="horz" pos="1026"/>
        <p:guide pos="4785"/>
      </p:guideLst>
    </p:cSldViewPr>
  </p:slideViewPr>
  <p:outlineViewPr>
    <p:cViewPr>
      <p:scale>
        <a:sx n="33" d="100"/>
        <a:sy n="33" d="100"/>
      </p:scale>
      <p:origin x="0" y="831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DA5D55CC-E495-4500-A993-697A4B9558E4}" type="datetimeFigureOut">
              <a:rPr lang="de-DE" smtClean="0"/>
              <a:t>17.11.2014</a:t>
            </a:fld>
            <a:endParaRPr lang="de-DE"/>
          </a:p>
        </p:txBody>
      </p:sp>
      <p:sp>
        <p:nvSpPr>
          <p:cNvPr id="4" name="Fußzeilenplatzhalter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2A85928A-01E4-4E99-BEE0-99497C25C88C}" type="slidenum">
              <a:rPr lang="de-DE" smtClean="0"/>
              <a:t>‹Nr.›</a:t>
            </a:fld>
            <a:endParaRPr lang="de-DE"/>
          </a:p>
        </p:txBody>
      </p:sp>
    </p:spTree>
    <p:extLst>
      <p:ext uri="{BB962C8B-B14F-4D97-AF65-F5344CB8AC3E}">
        <p14:creationId xmlns:p14="http://schemas.microsoft.com/office/powerpoint/2010/main" val="268138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307047" cy="34028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9993" y="1"/>
            <a:ext cx="4307047" cy="340281"/>
          </a:xfrm>
          <a:prstGeom prst="rect">
            <a:avLst/>
          </a:prstGeom>
        </p:spPr>
        <p:txBody>
          <a:bodyPr vert="horz" lIns="91440" tIns="45720" rIns="91440" bIns="45720" rtlCol="0"/>
          <a:lstStyle>
            <a:lvl1pPr algn="r">
              <a:defRPr sz="1200"/>
            </a:lvl1pPr>
          </a:lstStyle>
          <a:p>
            <a:fld id="{ADDF5992-B699-43A1-AF59-AEA6B5B230D5}" type="datetimeFigureOut">
              <a:rPr lang="de-DE" smtClean="0"/>
              <a:pPr/>
              <a:t>17.11.2014</a:t>
            </a:fld>
            <a:endParaRPr lang="de-DE"/>
          </a:p>
        </p:txBody>
      </p:sp>
      <p:sp>
        <p:nvSpPr>
          <p:cNvPr id="4" name="Folienbildplatzhalter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3935" y="3232666"/>
            <a:ext cx="7951470" cy="3062526"/>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6464151"/>
            <a:ext cx="4307047" cy="34028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9993" y="6464151"/>
            <a:ext cx="4307047" cy="340281"/>
          </a:xfrm>
          <a:prstGeom prst="rect">
            <a:avLst/>
          </a:prstGeom>
        </p:spPr>
        <p:txBody>
          <a:bodyPr vert="horz" lIns="91440" tIns="45720" rIns="91440" bIns="45720" rtlCol="0" anchor="b"/>
          <a:lstStyle>
            <a:lvl1pPr algn="r">
              <a:defRPr sz="1200"/>
            </a:lvl1pPr>
          </a:lstStyle>
          <a:p>
            <a:fld id="{4F9678B5-FDBB-4244-8E71-61EF60179463}" type="slidenum">
              <a:rPr lang="de-DE" smtClean="0"/>
              <a:pPr/>
              <a:t>‹Nr.›</a:t>
            </a:fld>
            <a:endParaRPr lang="de-DE"/>
          </a:p>
        </p:txBody>
      </p:sp>
    </p:spTree>
    <p:extLst>
      <p:ext uri="{BB962C8B-B14F-4D97-AF65-F5344CB8AC3E}">
        <p14:creationId xmlns:p14="http://schemas.microsoft.com/office/powerpoint/2010/main" val="97516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w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7" name="Grafik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562" y="2709650"/>
            <a:ext cx="9141438" cy="4148350"/>
          </a:xfrm>
          <a:prstGeom prst="rect">
            <a:avLst/>
          </a:prstGeom>
        </p:spPr>
      </p:pic>
      <p:sp>
        <p:nvSpPr>
          <p:cNvPr id="18" name="Rechteck 17"/>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userDrawn="1"/>
        </p:nvSpPr>
        <p:spPr>
          <a:xfrm>
            <a:off x="1676" y="2331676"/>
            <a:ext cx="9144000" cy="4265676"/>
          </a:xfrm>
          <a:prstGeom prst="rect">
            <a:avLst/>
          </a:prstGeom>
          <a:gradFill>
            <a:gsLst>
              <a:gs pos="0">
                <a:schemeClr val="bg1"/>
              </a:gs>
              <a:gs pos="47000">
                <a:schemeClr val="accent1">
                  <a:tint val="44500"/>
                  <a:satMod val="160000"/>
                  <a:alpha val="78000"/>
                </a:schemeClr>
              </a:gs>
              <a:gs pos="100000">
                <a:schemeClr val="accent1">
                  <a:tint val="23500"/>
                  <a:satMod val="160000"/>
                  <a:alpha val="1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itel 1"/>
          <p:cNvSpPr>
            <a:spLocks noGrp="1"/>
          </p:cNvSpPr>
          <p:nvPr>
            <p:ph type="ctrTitle"/>
          </p:nvPr>
        </p:nvSpPr>
        <p:spPr>
          <a:xfrm>
            <a:off x="971600" y="2132856"/>
            <a:ext cx="5326360" cy="1154559"/>
          </a:xfrm>
        </p:spPr>
        <p:txBody>
          <a:bodyPr>
            <a:normAutofit/>
          </a:bodyPr>
          <a:lstStyle>
            <a:lvl1pPr>
              <a:defRPr sz="2400"/>
            </a:lvl1pPr>
          </a:lstStyle>
          <a:p>
            <a:r>
              <a:rPr lang="de-DE" dirty="0" smtClean="0"/>
              <a:t>Titelmasterformat durch Klicken bearbeiten</a:t>
            </a:r>
            <a:endParaRPr lang="de-DE" dirty="0"/>
          </a:p>
        </p:txBody>
      </p:sp>
      <p:sp>
        <p:nvSpPr>
          <p:cNvPr id="22" name="Untertitel 2"/>
          <p:cNvSpPr>
            <a:spLocks noGrp="1"/>
          </p:cNvSpPr>
          <p:nvPr>
            <p:ph type="subTitle" idx="1"/>
          </p:nvPr>
        </p:nvSpPr>
        <p:spPr>
          <a:xfrm>
            <a:off x="1763688" y="3886200"/>
            <a:ext cx="3672408" cy="2279104"/>
          </a:xfrm>
        </p:spPr>
        <p:txBody>
          <a:bodyPr>
            <a:normAutofit/>
          </a:bodyPr>
          <a:lstStyle>
            <a:lvl1pPr marL="0" indent="0" algn="ctr">
              <a:buNone/>
              <a:defRPr sz="1800">
                <a:solidFill>
                  <a:srgbClr val="0034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pic>
        <p:nvPicPr>
          <p:cNvPr id="23" name="Grafik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24" name="Datumsplatzhalter 3"/>
          <p:cNvSpPr>
            <a:spLocks noGrp="1"/>
          </p:cNvSpPr>
          <p:nvPr>
            <p:ph type="dt" sz="half" idx="10"/>
          </p:nvPr>
        </p:nvSpPr>
        <p:spPr>
          <a:xfrm>
            <a:off x="385192" y="6555692"/>
            <a:ext cx="1306488" cy="365125"/>
          </a:xfrm>
        </p:spPr>
        <p:txBody>
          <a:bodyPr/>
          <a:lstStyle/>
          <a:p>
            <a:fld id="{4E4CCD9F-7E83-4D69-B92A-41BBAEE8DD0E}" type="datetime1">
              <a:rPr lang="de-DE" smtClean="0"/>
              <a:pPr/>
              <a:t>17.11.2014</a:t>
            </a:fld>
            <a:endParaRPr lang="de-DE"/>
          </a:p>
        </p:txBody>
      </p:sp>
      <p:sp>
        <p:nvSpPr>
          <p:cNvPr id="2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2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spTree>
    <p:extLst>
      <p:ext uri="{BB962C8B-B14F-4D97-AF65-F5344CB8AC3E}">
        <p14:creationId xmlns:p14="http://schemas.microsoft.com/office/powerpoint/2010/main" val="1607912620"/>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mit Rand, HG 9)">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622536"/>
            <a:ext cx="7487816" cy="4993866"/>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1944866322"/>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alt (mit Rand, HG 10)">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0286" y="1856765"/>
            <a:ext cx="6536010" cy="4668579"/>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1840638185"/>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halt (ohne Rand; HG1)">
    <p:spTree>
      <p:nvGrpSpPr>
        <p:cNvPr id="1" name=""/>
        <p:cNvGrpSpPr/>
        <p:nvPr/>
      </p:nvGrpSpPr>
      <p:grpSpPr>
        <a:xfrm>
          <a:off x="0" y="0"/>
          <a:ext cx="0" cy="0"/>
          <a:chOff x="0" y="0"/>
          <a:chExt cx="0" cy="0"/>
        </a:xfrm>
      </p:grpSpPr>
      <p:pic>
        <p:nvPicPr>
          <p:cNvPr id="14" name="Picture 5" descr="C:\Users\bernd.guenter\AppData\Local\Microsoft\Windows\Temporary Internet Files\Content.IE5\3JBN2L9V\MP900422412[1].jpg"/>
          <p:cNvPicPr>
            <a:picLocks noChangeAspect="1" noChangeArrowheads="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flipH="1">
            <a:off x="2561" y="1609343"/>
            <a:ext cx="9141438" cy="52486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Rechteck 14"/>
          <p:cNvSpPr/>
          <p:nvPr userDrawn="1"/>
        </p:nvSpPr>
        <p:spPr>
          <a:xfrm>
            <a:off x="0" y="1609344"/>
            <a:ext cx="9144000"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6" name="Gruppieren 15"/>
          <p:cNvGrpSpPr/>
          <p:nvPr userDrawn="1"/>
        </p:nvGrpSpPr>
        <p:grpSpPr>
          <a:xfrm>
            <a:off x="-1692695" y="3789040"/>
            <a:ext cx="3744416" cy="3744416"/>
            <a:chOff x="-1692695" y="3789040"/>
            <a:chExt cx="3744416" cy="3744416"/>
          </a:xfrm>
        </p:grpSpPr>
        <p:sp>
          <p:nvSpPr>
            <p:cNvPr id="17"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18"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3465586161"/>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halt (ohne Rand; HG2)">
    <p:spTree>
      <p:nvGrpSpPr>
        <p:cNvPr id="1" name=""/>
        <p:cNvGrpSpPr/>
        <p:nvPr/>
      </p:nvGrpSpPr>
      <p:grpSpPr>
        <a:xfrm>
          <a:off x="0" y="0"/>
          <a:ext cx="0" cy="0"/>
          <a:chOff x="0" y="0"/>
          <a:chExt cx="0" cy="0"/>
        </a:xfrm>
      </p:grpSpPr>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2"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Tree>
    <p:extLst>
      <p:ext uri="{BB962C8B-B14F-4D97-AF65-F5344CB8AC3E}">
        <p14:creationId xmlns:p14="http://schemas.microsoft.com/office/powerpoint/2010/main" val="3202040552"/>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Inhalt (ohne Rand; HG3)">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sp>
        <p:nvSpPr>
          <p:cNvPr id="15" name="Rechteck 14"/>
          <p:cNvSpPr/>
          <p:nvPr userDrawn="1"/>
        </p:nvSpPr>
        <p:spPr>
          <a:xfrm>
            <a:off x="-1588" y="1609344"/>
            <a:ext cx="9144000"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2"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Tree>
    <p:extLst>
      <p:ext uri="{BB962C8B-B14F-4D97-AF65-F5344CB8AC3E}">
        <p14:creationId xmlns:p14="http://schemas.microsoft.com/office/powerpoint/2010/main" val="3788721931"/>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halt (ohne Rand; HG4)">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sp>
        <p:nvSpPr>
          <p:cNvPr id="15" name="Rechteck 14"/>
          <p:cNvSpPr/>
          <p:nvPr userDrawn="1"/>
        </p:nvSpPr>
        <p:spPr>
          <a:xfrm>
            <a:off x="-1588" y="1609344"/>
            <a:ext cx="9144000"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2"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Tree>
    <p:extLst>
      <p:ext uri="{BB962C8B-B14F-4D97-AF65-F5344CB8AC3E}">
        <p14:creationId xmlns:p14="http://schemas.microsoft.com/office/powerpoint/2010/main" val="2014354670"/>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alt (ohne Rand; HG5)">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2562" y="1622885"/>
            <a:ext cx="9144000" cy="5235115"/>
          </a:xfrm>
          <a:prstGeom prst="rect">
            <a:avLst/>
          </a:prstGeom>
        </p:spPr>
      </p:pic>
      <p:sp>
        <p:nvSpPr>
          <p:cNvPr id="15" name="Rechteck 14"/>
          <p:cNvSpPr/>
          <p:nvPr userDrawn="1"/>
        </p:nvSpPr>
        <p:spPr>
          <a:xfrm>
            <a:off x="1588" y="1609344"/>
            <a:ext cx="9144000"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6" name="Gruppieren 15"/>
          <p:cNvGrpSpPr/>
          <p:nvPr userDrawn="1"/>
        </p:nvGrpSpPr>
        <p:grpSpPr>
          <a:xfrm>
            <a:off x="-1692695" y="3789040"/>
            <a:ext cx="3744416" cy="3744416"/>
            <a:chOff x="-1692695" y="3789040"/>
            <a:chExt cx="3744416" cy="3744416"/>
          </a:xfrm>
        </p:grpSpPr>
        <p:sp>
          <p:nvSpPr>
            <p:cNvPr id="17"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18"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668374172"/>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alt GRÜN (ohne Rand; HG5)">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2562" y="1622885"/>
            <a:ext cx="9144000" cy="5235115"/>
          </a:xfrm>
          <a:prstGeom prst="rect">
            <a:avLst/>
          </a:prstGeom>
        </p:spPr>
      </p:pic>
      <p:sp>
        <p:nvSpPr>
          <p:cNvPr id="15" name="Rechteck 14"/>
          <p:cNvSpPr/>
          <p:nvPr userDrawn="1"/>
        </p:nvSpPr>
        <p:spPr>
          <a:xfrm>
            <a:off x="1588" y="1609344"/>
            <a:ext cx="9144000"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0"/>
            <a:ext cx="9144000" cy="260648"/>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vert="horz" lIns="91440" tIns="45720" rIns="91440" bIns="45720" rtlCol="0">
            <a:normAutofit/>
          </a:bodyPr>
          <a:lstStyle>
            <a:lvl1pPr>
              <a:defRPr lang="de-DE" sz="2400" b="1" smtClean="0"/>
            </a:lvl1pPr>
            <a:lvl2pPr marL="604837" indent="-342900">
              <a:buClr>
                <a:srgbClr val="009B3A"/>
              </a:buClr>
              <a:buFont typeface="Wingdings 3" pitchFamily="18" charset="2"/>
              <a:buChar char=""/>
              <a:defRPr lang="de-DE" sz="2000" smtClean="0"/>
            </a:lvl2pPr>
            <a:lvl3pPr>
              <a:buClr>
                <a:srgbClr val="009B3A"/>
              </a:buCl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16" name="Gruppieren 15"/>
          <p:cNvGrpSpPr/>
          <p:nvPr userDrawn="1"/>
        </p:nvGrpSpPr>
        <p:grpSpPr>
          <a:xfrm>
            <a:off x="-1692695" y="3789040"/>
            <a:ext cx="3744416" cy="3744416"/>
            <a:chOff x="-1692695" y="3789040"/>
            <a:chExt cx="3744416" cy="3744416"/>
          </a:xfrm>
        </p:grpSpPr>
        <p:sp>
          <p:nvSpPr>
            <p:cNvPr id="17"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18"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pic>
        <p:nvPicPr>
          <p:cNvPr id="19" name="Picture 2" descr="P:\xax-intern\50103001.Marketing\xax-solutions.de\xax as Logos\xaxaslogo.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07743" y="332656"/>
            <a:ext cx="1311335" cy="75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03352"/>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8" name="Rechteck 7"/>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722313" y="2906713"/>
            <a:ext cx="7772400" cy="73831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11" name="Titel 1"/>
          <p:cNvSpPr>
            <a:spLocks noGrp="1"/>
          </p:cNvSpPr>
          <p:nvPr>
            <p:ph type="title"/>
          </p:nvPr>
        </p:nvSpPr>
        <p:spPr>
          <a:xfrm>
            <a:off x="611560" y="1844824"/>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2"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13"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14"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15" name="Gruppieren 14"/>
          <p:cNvGrpSpPr/>
          <p:nvPr userDrawn="1"/>
        </p:nvGrpSpPr>
        <p:grpSpPr>
          <a:xfrm>
            <a:off x="-1692696" y="3789040"/>
            <a:ext cx="3744416" cy="3744416"/>
            <a:chOff x="7850187" y="-715169"/>
            <a:chExt cx="2232025" cy="2232025"/>
          </a:xfrm>
        </p:grpSpPr>
        <p:sp>
          <p:nvSpPr>
            <p:cNvPr id="16"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7"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18"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3507802241"/>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3" name="Rechteck 12"/>
          <p:cNvSpPr/>
          <p:nvPr userDrawn="1"/>
        </p:nvSpPr>
        <p:spPr>
          <a:xfrm>
            <a:off x="0" y="1609344"/>
            <a:ext cx="4499992"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 name="Rechteck 13"/>
          <p:cNvSpPr/>
          <p:nvPr userDrawn="1"/>
        </p:nvSpPr>
        <p:spPr>
          <a:xfrm>
            <a:off x="4644008" y="1599958"/>
            <a:ext cx="4499992"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1" name="Rechteck 10"/>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sz="half" idx="1"/>
          </p:nvPr>
        </p:nvSpPr>
        <p:spPr>
          <a:xfrm>
            <a:off x="457200" y="1600200"/>
            <a:ext cx="4038600" cy="4525963"/>
          </a:xfrm>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16"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7"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18"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19"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24" name="Gruppieren 23"/>
          <p:cNvGrpSpPr/>
          <p:nvPr userDrawn="1"/>
        </p:nvGrpSpPr>
        <p:grpSpPr>
          <a:xfrm>
            <a:off x="-1692695" y="3789040"/>
            <a:ext cx="3744416" cy="3744416"/>
            <a:chOff x="-1692695" y="3789040"/>
            <a:chExt cx="3744416" cy="3744416"/>
          </a:xfrm>
        </p:grpSpPr>
        <p:sp>
          <p:nvSpPr>
            <p:cNvPr id="25"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6"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2833992790"/>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 (mit Rand, HG 1)">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62" y="1609344"/>
            <a:ext cx="7593774" cy="4993251"/>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2870843097"/>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4" name="Rechteck 13"/>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0" y="2276872"/>
            <a:ext cx="4499992" cy="4320480"/>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6" name="Rechteck 15"/>
          <p:cNvSpPr/>
          <p:nvPr userDrawn="1"/>
        </p:nvSpPr>
        <p:spPr>
          <a:xfrm>
            <a:off x="4644008" y="2267486"/>
            <a:ext cx="4499992" cy="4320480"/>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3" name="Textplatzhalter 2"/>
          <p:cNvSpPr>
            <a:spLocks noGrp="1"/>
          </p:cNvSpPr>
          <p:nvPr>
            <p:ph type="body" idx="1"/>
          </p:nvPr>
        </p:nvSpPr>
        <p:spPr>
          <a:xfrm>
            <a:off x="457200" y="16371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276871"/>
            <a:ext cx="4040188" cy="3849291"/>
          </a:xfrm>
        </p:spPr>
        <p:txBody>
          <a:bodyPr vert="horz" lIns="91440" tIns="45720" rIns="91440" bIns="45720" rtlCol="0">
            <a:normAutofit/>
          </a:bodyPr>
          <a:lstStyle>
            <a:lvl1pPr>
              <a:defRPr lang="de-DE" sz="2400" b="1" dirty="0" smtClean="0"/>
            </a:lvl1pPr>
            <a:lvl2pPr>
              <a:defRPr lang="de-DE" sz="2000" dirty="0" smtClean="0"/>
            </a:lvl2pPr>
            <a:lvl3pPr>
              <a:defRPr lang="de-DE" sz="1800" dirty="0" smtClean="0"/>
            </a:lvl3pPr>
            <a:lvl4pPr>
              <a:defRPr lang="de-DE" sz="1600" dirty="0" smtClean="0"/>
            </a:lvl4pPr>
            <a:lvl5pPr>
              <a:defRPr lang="de-DE" sz="1400" dirty="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sp>
        <p:nvSpPr>
          <p:cNvPr id="5" name="Textplatzhalter 4"/>
          <p:cNvSpPr>
            <a:spLocks noGrp="1"/>
          </p:cNvSpPr>
          <p:nvPr>
            <p:ph type="body" sz="quarter" idx="3"/>
          </p:nvPr>
        </p:nvSpPr>
        <p:spPr>
          <a:xfrm>
            <a:off x="4645025" y="16371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276871"/>
            <a:ext cx="4041775" cy="3849291"/>
          </a:xfrm>
        </p:spPr>
        <p:txBody>
          <a:bodyPr vert="horz" lIns="91440" tIns="45720" rIns="91440" bIns="45720" rtlCol="0">
            <a:normAutofit/>
          </a:bodyPr>
          <a:lstStyle>
            <a:lvl1pPr>
              <a:defRPr lang="de-DE" sz="2400" b="1" dirty="0" smtClean="0"/>
            </a:lvl1pPr>
            <a:lvl2pPr>
              <a:defRPr lang="de-DE" sz="2000" dirty="0" smtClean="0"/>
            </a:lvl2pPr>
            <a:lvl3pPr>
              <a:defRPr lang="de-DE" sz="1800" dirty="0" smtClean="0"/>
            </a:lvl3pPr>
            <a:lvl4pPr>
              <a:defRPr lang="de-DE" sz="1600" dirty="0" smtClean="0"/>
            </a:lvl4pPr>
            <a:lvl5pPr>
              <a:defRPr lang="de-DE" sz="1400" dirty="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17"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8"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19"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20"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21" name="Gruppieren 20"/>
          <p:cNvGrpSpPr/>
          <p:nvPr userDrawn="1"/>
        </p:nvGrpSpPr>
        <p:grpSpPr>
          <a:xfrm>
            <a:off x="-1692696" y="3789040"/>
            <a:ext cx="3744416" cy="3744416"/>
            <a:chOff x="7850187" y="-715169"/>
            <a:chExt cx="2232025" cy="2232025"/>
          </a:xfrm>
        </p:grpSpPr>
        <p:sp>
          <p:nvSpPr>
            <p:cNvPr id="22"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23"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24"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3674684479"/>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Rechteck 6"/>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9"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0"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11"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12"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13" name="Gruppieren 12"/>
          <p:cNvGrpSpPr/>
          <p:nvPr userDrawn="1"/>
        </p:nvGrpSpPr>
        <p:grpSpPr>
          <a:xfrm>
            <a:off x="-1692696" y="3789040"/>
            <a:ext cx="3744416" cy="3744416"/>
            <a:chOff x="7850187" y="-715169"/>
            <a:chExt cx="2232025" cy="2232025"/>
          </a:xfrm>
        </p:grpSpPr>
        <p:sp>
          <p:nvSpPr>
            <p:cNvPr id="14"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5"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16"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2142549273"/>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Rechteck 5"/>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8"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a:p>
        </p:txBody>
      </p:sp>
      <p:sp>
        <p:nvSpPr>
          <p:cNvPr id="9"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10"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grpSp>
        <p:nvGrpSpPr>
          <p:cNvPr id="11" name="Gruppieren 10"/>
          <p:cNvGrpSpPr/>
          <p:nvPr userDrawn="1"/>
        </p:nvGrpSpPr>
        <p:grpSpPr>
          <a:xfrm>
            <a:off x="-1692696" y="3789040"/>
            <a:ext cx="3744416" cy="3744416"/>
            <a:chOff x="7850187" y="-715169"/>
            <a:chExt cx="2232025" cy="2232025"/>
          </a:xfrm>
        </p:grpSpPr>
        <p:sp>
          <p:nvSpPr>
            <p:cNvPr id="12"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3"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14"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1750195961"/>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2" name="Rechteck 11"/>
          <p:cNvSpPr/>
          <p:nvPr userDrawn="1"/>
        </p:nvSpPr>
        <p:spPr>
          <a:xfrm>
            <a:off x="3563888" y="271854"/>
            <a:ext cx="5580112" cy="6325497"/>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0" name="Rechteck 9"/>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vert="horz" lIns="91440" tIns="45720" rIns="91440" bIns="45720" rtlCol="0">
            <a:normAutofit/>
          </a:bodyPr>
          <a:lstStyle>
            <a:lvl1pPr>
              <a:defRPr lang="de-DE" sz="2400" b="1" smtClean="0"/>
            </a:lvl1pPr>
            <a:lvl2pPr>
              <a:defRPr lang="de-DE" sz="2000" smtClean="0"/>
            </a:lvl2pPr>
            <a:lvl3pPr>
              <a:defRPr lang="de-DE" sz="1800" smtClean="0"/>
            </a:lvl3pPr>
            <a:lvl4pPr>
              <a:defRPr lang="de-DE" sz="1600" smtClean="0"/>
            </a:lvl4pPr>
            <a:lvl5pPr>
              <a:defRPr lang="de-DE" sz="1400"/>
            </a:lvl5pPr>
          </a:lstStyle>
          <a:p>
            <a:pPr marL="0" lvl="0" indent="0">
              <a:buClr>
                <a:srgbClr val="F58220"/>
              </a:buClr>
              <a:buSzPct val="100000"/>
              <a:buFont typeface="Wingdings 3" pitchFamily="18" charset="2"/>
              <a:buNone/>
            </a:pPr>
            <a:r>
              <a:rPr lang="de-DE" smtClean="0"/>
              <a:t>Textmasterformat bearbeiten</a:t>
            </a:r>
          </a:p>
          <a:p>
            <a:pPr marL="536575" lvl="1" indent="-274638">
              <a:buClr>
                <a:srgbClr val="F58220"/>
              </a:buClr>
              <a:buSzPct val="75000"/>
              <a:buFont typeface="Wingdings 3" pitchFamily="18" charset="2"/>
              <a:buChar char=""/>
            </a:pPr>
            <a:r>
              <a:rPr lang="de-DE" smtClean="0"/>
              <a:t>Zweite Ebene</a:t>
            </a:r>
          </a:p>
          <a:p>
            <a:pPr marL="990600" lvl="2">
              <a:buClr>
                <a:srgbClr val="F58220"/>
              </a:buClr>
              <a:buFont typeface="Wingdings" pitchFamily="2" charset="2"/>
              <a:buChar char="§"/>
            </a:pPr>
            <a:r>
              <a:rPr lang="de-DE" smtClean="0"/>
              <a:t>Dritte Ebene</a:t>
            </a:r>
          </a:p>
          <a:p>
            <a:pPr marL="1436688" lvl="3"/>
            <a:r>
              <a:rPr lang="de-DE" smtClean="0"/>
              <a:t>Vierte Ebene</a:t>
            </a:r>
          </a:p>
          <a:p>
            <a:pPr marL="1882775"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32656"/>
            <a:ext cx="1246062" cy="923083"/>
          </a:xfrm>
          <a:prstGeom prst="rect">
            <a:avLst/>
          </a:prstGeom>
        </p:spPr>
      </p:pic>
      <p:sp>
        <p:nvSpPr>
          <p:cNvPr id="13" name="Datumsplatzhalter 3"/>
          <p:cNvSpPr>
            <a:spLocks noGrp="1"/>
          </p:cNvSpPr>
          <p:nvPr>
            <p:ph type="dt" sz="half" idx="10"/>
          </p:nvPr>
        </p:nvSpPr>
        <p:spPr>
          <a:xfrm>
            <a:off x="457200" y="6555692"/>
            <a:ext cx="1306488" cy="365125"/>
          </a:xfrm>
        </p:spPr>
        <p:txBody>
          <a:bodyPr/>
          <a:lstStyle/>
          <a:p>
            <a:fld id="{4E4CCD9F-7E83-4D69-B92A-41BBAEE8DD0E}" type="datetime1">
              <a:rPr lang="de-DE" smtClean="0"/>
              <a:pPr/>
              <a:t>17.11.2014</a:t>
            </a:fld>
            <a:endParaRPr lang="de-DE"/>
          </a:p>
        </p:txBody>
      </p:sp>
      <p:sp>
        <p:nvSpPr>
          <p:cNvPr id="14" name="Fußzeilenplatzhalter 4"/>
          <p:cNvSpPr>
            <a:spLocks noGrp="1"/>
          </p:cNvSpPr>
          <p:nvPr>
            <p:ph type="ftr" sz="quarter" idx="11"/>
          </p:nvPr>
        </p:nvSpPr>
        <p:spPr>
          <a:xfrm>
            <a:off x="1907704" y="6550429"/>
            <a:ext cx="4536504" cy="365125"/>
          </a:xfrm>
        </p:spPr>
        <p:txBody>
          <a:bodyPr/>
          <a:lstStyle/>
          <a:p>
            <a:r>
              <a:rPr lang="de-DE" smtClean="0"/>
              <a:t>www.xax.de  |  Wir machen mehr aus Ihren Zahlen</a:t>
            </a:r>
            <a:endParaRPr lang="de-DE"/>
          </a:p>
        </p:txBody>
      </p:sp>
      <p:sp>
        <p:nvSpPr>
          <p:cNvPr id="15" name="Foliennummernplatzhalter 5"/>
          <p:cNvSpPr>
            <a:spLocks noGrp="1"/>
          </p:cNvSpPr>
          <p:nvPr>
            <p:ph type="sldNum" sz="quarter" idx="12"/>
          </p:nvPr>
        </p:nvSpPr>
        <p:spPr>
          <a:xfrm>
            <a:off x="6577880" y="6550429"/>
            <a:ext cx="586408" cy="365125"/>
          </a:xfrm>
        </p:spPr>
        <p:txBody>
          <a:bodyPr/>
          <a:lstStyle/>
          <a:p>
            <a:fld id="{6B4600D8-5D97-4FD3-A550-C9288C6F9DA1}" type="slidenum">
              <a:rPr lang="de-DE" smtClean="0"/>
              <a:pPr/>
              <a:t>‹Nr.›</a:t>
            </a:fld>
            <a:endParaRPr lang="de-DE"/>
          </a:p>
        </p:txBody>
      </p:sp>
      <p:grpSp>
        <p:nvGrpSpPr>
          <p:cNvPr id="16" name="Gruppieren 15"/>
          <p:cNvGrpSpPr/>
          <p:nvPr userDrawn="1"/>
        </p:nvGrpSpPr>
        <p:grpSpPr>
          <a:xfrm>
            <a:off x="7092280" y="3789040"/>
            <a:ext cx="3744416" cy="3744416"/>
            <a:chOff x="7850187" y="-715169"/>
            <a:chExt cx="2232025" cy="2232025"/>
          </a:xfrm>
        </p:grpSpPr>
        <p:sp>
          <p:nvSpPr>
            <p:cNvPr id="17"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8"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19"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3424821995"/>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12" name="Rechteck 11"/>
          <p:cNvSpPr/>
          <p:nvPr userDrawn="1"/>
        </p:nvSpPr>
        <p:spPr>
          <a:xfrm>
            <a:off x="323528" y="476672"/>
            <a:ext cx="5760640" cy="4464496"/>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0" name="Rechteck 9"/>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Bildplatzhalter 2"/>
          <p:cNvSpPr>
            <a:spLocks noGrp="1"/>
          </p:cNvSpPr>
          <p:nvPr>
            <p:ph type="pic" idx="1"/>
          </p:nvPr>
        </p:nvSpPr>
        <p:spPr>
          <a:xfrm>
            <a:off x="467544" y="61551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467544" y="6083658"/>
            <a:ext cx="5486400" cy="441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sp>
        <p:nvSpPr>
          <p:cNvPr id="13" name="Titel 1"/>
          <p:cNvSpPr>
            <a:spLocks noGrp="1"/>
          </p:cNvSpPr>
          <p:nvPr>
            <p:ph type="title"/>
          </p:nvPr>
        </p:nvSpPr>
        <p:spPr>
          <a:xfrm>
            <a:off x="457200" y="5171182"/>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4" name="Datumsplatzhalter 3"/>
          <p:cNvSpPr>
            <a:spLocks noGrp="1"/>
          </p:cNvSpPr>
          <p:nvPr>
            <p:ph type="dt" sz="half" idx="10"/>
          </p:nvPr>
        </p:nvSpPr>
        <p:spPr>
          <a:xfrm>
            <a:off x="457200" y="6555692"/>
            <a:ext cx="1306488" cy="365125"/>
          </a:xfrm>
        </p:spPr>
        <p:txBody>
          <a:bodyPr/>
          <a:lstStyle/>
          <a:p>
            <a:fld id="{4E4CCD9F-7E83-4D69-B92A-41BBAEE8DD0E}" type="datetime1">
              <a:rPr lang="de-DE" smtClean="0"/>
              <a:pPr/>
              <a:t>17.11.2014</a:t>
            </a:fld>
            <a:endParaRPr lang="de-DE"/>
          </a:p>
        </p:txBody>
      </p:sp>
      <p:sp>
        <p:nvSpPr>
          <p:cNvPr id="15" name="Fußzeilenplatzhalter 4"/>
          <p:cNvSpPr>
            <a:spLocks noGrp="1"/>
          </p:cNvSpPr>
          <p:nvPr>
            <p:ph type="ftr" sz="quarter" idx="11"/>
          </p:nvPr>
        </p:nvSpPr>
        <p:spPr>
          <a:xfrm>
            <a:off x="1907704" y="6550429"/>
            <a:ext cx="4536504" cy="365125"/>
          </a:xfrm>
        </p:spPr>
        <p:txBody>
          <a:bodyPr/>
          <a:lstStyle/>
          <a:p>
            <a:r>
              <a:rPr lang="de-DE" smtClean="0"/>
              <a:t>www.xax.de  |  Wir machen mehr aus Ihren Zahlen</a:t>
            </a:r>
            <a:endParaRPr lang="de-DE"/>
          </a:p>
        </p:txBody>
      </p:sp>
      <p:sp>
        <p:nvSpPr>
          <p:cNvPr id="16" name="Foliennummernplatzhalter 5"/>
          <p:cNvSpPr>
            <a:spLocks noGrp="1"/>
          </p:cNvSpPr>
          <p:nvPr>
            <p:ph type="sldNum" sz="quarter" idx="12"/>
          </p:nvPr>
        </p:nvSpPr>
        <p:spPr>
          <a:xfrm>
            <a:off x="6577880" y="6550429"/>
            <a:ext cx="586408" cy="365125"/>
          </a:xfrm>
        </p:spPr>
        <p:txBody>
          <a:bodyPr/>
          <a:lstStyle/>
          <a:p>
            <a:fld id="{6B4600D8-5D97-4FD3-A550-C9288C6F9DA1}" type="slidenum">
              <a:rPr lang="de-DE" smtClean="0"/>
              <a:pPr/>
              <a:t>‹Nr.›</a:t>
            </a:fld>
            <a:endParaRPr lang="de-DE"/>
          </a:p>
        </p:txBody>
      </p:sp>
      <p:grpSp>
        <p:nvGrpSpPr>
          <p:cNvPr id="17" name="Gruppieren 16"/>
          <p:cNvGrpSpPr/>
          <p:nvPr userDrawn="1"/>
        </p:nvGrpSpPr>
        <p:grpSpPr>
          <a:xfrm>
            <a:off x="7092280" y="3789040"/>
            <a:ext cx="3744416" cy="3744416"/>
            <a:chOff x="7850187" y="-715169"/>
            <a:chExt cx="2232025" cy="2232025"/>
          </a:xfrm>
        </p:grpSpPr>
        <p:sp>
          <p:nvSpPr>
            <p:cNvPr id="18"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9"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20"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3318545174"/>
      </p:ext>
    </p:extLst>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4 Drucklayout hochkant ohne Hintergrund">
    <p:spTree>
      <p:nvGrpSpPr>
        <p:cNvPr id="1" name=""/>
        <p:cNvGrpSpPr/>
        <p:nvPr/>
      </p:nvGrpSpPr>
      <p:grpSpPr>
        <a:xfrm>
          <a:off x="0" y="0"/>
          <a:ext cx="0" cy="0"/>
          <a:chOff x="0" y="0"/>
          <a:chExt cx="0" cy="0"/>
        </a:xfrm>
      </p:grpSpPr>
      <p:sp>
        <p:nvSpPr>
          <p:cNvPr id="9" name="Rechteck 8"/>
          <p:cNvSpPr/>
          <p:nvPr userDrawn="1"/>
        </p:nvSpPr>
        <p:spPr>
          <a:xfrm rot="5400000">
            <a:off x="-3298676" y="3298676"/>
            <a:ext cx="6858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Vertikaler Textplatzhalter 2"/>
          <p:cNvSpPr>
            <a:spLocks noGrp="1"/>
          </p:cNvSpPr>
          <p:nvPr>
            <p:ph type="body" orient="vert" idx="1"/>
          </p:nvPr>
        </p:nvSpPr>
        <p:spPr>
          <a:xfrm>
            <a:off x="539552" y="260648"/>
            <a:ext cx="7067128" cy="6264696"/>
          </a:xfrm>
        </p:spPr>
        <p:txBody>
          <a:bodyPr vert="vert" lIns="91440" tIns="45720" rIns="91440" bIns="45720" rtlCol="0">
            <a:normAutofit/>
          </a:bodyPr>
          <a:lstStyle>
            <a:lvl1pPr>
              <a:defRPr lang="de-DE" sz="2400" b="1" dirty="0" smtClean="0"/>
            </a:lvl1pPr>
            <a:lvl2pPr>
              <a:defRPr lang="de-DE" sz="2000" dirty="0" smtClean="0"/>
            </a:lvl2pPr>
            <a:lvl3pPr>
              <a:defRPr lang="de-DE" sz="1800" dirty="0" smtClean="0"/>
            </a:lvl3pPr>
            <a:lvl4pPr>
              <a:defRPr lang="de-DE" sz="1600" dirty="0" smtClean="0"/>
            </a:lvl4pPr>
            <a:lvl5pPr>
              <a:defRPr lang="de-DE" sz="1400" dirty="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sp>
        <p:nvSpPr>
          <p:cNvPr id="4" name="Datumsplatzhalter 3"/>
          <p:cNvSpPr>
            <a:spLocks noGrp="1"/>
          </p:cNvSpPr>
          <p:nvPr>
            <p:ph type="dt" sz="half" idx="10"/>
          </p:nvPr>
        </p:nvSpPr>
        <p:spPr>
          <a:xfrm rot="5400000">
            <a:off x="-360116" y="2225806"/>
            <a:ext cx="983073" cy="365125"/>
          </a:xfrm>
        </p:spPr>
        <p:txBody>
          <a:bodyPr/>
          <a:lstStyle/>
          <a:p>
            <a:fld id="{F43B0714-1007-4C14-A554-B0CAE3A9E7C7}" type="datetime1">
              <a:rPr lang="de-DE" smtClean="0"/>
              <a:pPr/>
              <a:t>17.11.2014</a:t>
            </a:fld>
            <a:endParaRPr lang="de-DE"/>
          </a:p>
        </p:txBody>
      </p:sp>
      <p:sp>
        <p:nvSpPr>
          <p:cNvPr id="5" name="Fußzeilenplatzhalter 4"/>
          <p:cNvSpPr>
            <a:spLocks noGrp="1"/>
          </p:cNvSpPr>
          <p:nvPr>
            <p:ph type="ftr" sz="quarter" idx="11"/>
          </p:nvPr>
        </p:nvSpPr>
        <p:spPr>
          <a:xfrm rot="5400000">
            <a:off x="-1747914" y="4606949"/>
            <a:ext cx="3759697" cy="365125"/>
          </a:xfrm>
        </p:spPr>
        <p:txBody>
          <a:bodyPr/>
          <a:lstStyle/>
          <a:p>
            <a:r>
              <a:rPr lang="de-DE" smtClean="0"/>
              <a:t>www.xax.de  |  Wir machen mehr aus Ihren Zahlen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650870" y="5678722"/>
            <a:ext cx="1246062" cy="923083"/>
          </a:xfrm>
          <a:prstGeom prst="rect">
            <a:avLst/>
          </a:prstGeom>
        </p:spPr>
      </p:pic>
      <p:sp>
        <p:nvSpPr>
          <p:cNvPr id="11" name="Rechteck 10"/>
          <p:cNvSpPr/>
          <p:nvPr userDrawn="1"/>
        </p:nvSpPr>
        <p:spPr>
          <a:xfrm rot="5400000">
            <a:off x="5584676" y="3298676"/>
            <a:ext cx="6858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p:cNvSpPr>
            <a:spLocks noGrp="1"/>
          </p:cNvSpPr>
          <p:nvPr>
            <p:ph type="title"/>
          </p:nvPr>
        </p:nvSpPr>
        <p:spPr>
          <a:xfrm rot="5400000">
            <a:off x="6900577" y="127058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grpSp>
        <p:nvGrpSpPr>
          <p:cNvPr id="17" name="Gruppieren 16"/>
          <p:cNvGrpSpPr/>
          <p:nvPr userDrawn="1"/>
        </p:nvGrpSpPr>
        <p:grpSpPr>
          <a:xfrm rot="5400000">
            <a:off x="-684584" y="-1683569"/>
            <a:ext cx="3744416" cy="3744416"/>
            <a:chOff x="7850187" y="-715169"/>
            <a:chExt cx="2232025" cy="2232025"/>
          </a:xfrm>
        </p:grpSpPr>
        <p:sp>
          <p:nvSpPr>
            <p:cNvPr id="18" name="AutoShape 13"/>
            <p:cNvSpPr>
              <a:spLocks noChangeAspect="1" noChangeArrowheads="1" noTextEdit="1"/>
            </p:cNvSpPr>
            <p:nvPr/>
          </p:nvSpPr>
          <p:spPr bwMode="auto">
            <a:xfrm>
              <a:off x="8327231" y="-114300"/>
              <a:ext cx="1258888" cy="1336675"/>
            </a:xfrm>
            <a:prstGeom prst="rect">
              <a:avLst/>
            </a:prstGeom>
            <a:noFill/>
            <a:ln w="9525">
              <a:noFill/>
              <a:miter lim="800000"/>
              <a:headEnd/>
              <a:tailEnd/>
            </a:ln>
          </p:spPr>
          <p:txBody>
            <a:bodyPr/>
            <a:lstStyle/>
            <a:p>
              <a:endParaRPr lang="de-DE"/>
            </a:p>
          </p:txBody>
        </p:sp>
        <p:sp>
          <p:nvSpPr>
            <p:cNvPr id="19" name="Oval 14"/>
            <p:cNvSpPr>
              <a:spLocks noChangeArrowheads="1"/>
            </p:cNvSpPr>
            <p:nvPr/>
          </p:nvSpPr>
          <p:spPr bwMode="auto">
            <a:xfrm>
              <a:off x="7850187" y="-715169"/>
              <a:ext cx="2232025" cy="2232025"/>
            </a:xfrm>
            <a:prstGeom prst="ellipse">
              <a:avLst/>
            </a:prstGeom>
            <a:gradFill rotWithShape="1">
              <a:gsLst>
                <a:gs pos="0">
                  <a:srgbClr val="DDDDDD"/>
                </a:gs>
                <a:gs pos="100000">
                  <a:schemeClr val="bg1"/>
                </a:gs>
              </a:gsLst>
              <a:lin ang="5400000" scaled="1"/>
            </a:gradFill>
            <a:ln w="9525">
              <a:solidFill>
                <a:srgbClr val="B2B2B2"/>
              </a:solidFill>
              <a:round/>
              <a:headEnd/>
              <a:tailEnd/>
            </a:ln>
            <a:effectLst/>
          </p:spPr>
          <p:txBody>
            <a:bodyPr wrap="none" anchor="ctr"/>
            <a:lstStyle/>
            <a:p>
              <a:endParaRPr lang="de-DE"/>
            </a:p>
          </p:txBody>
        </p:sp>
        <p:sp>
          <p:nvSpPr>
            <p:cNvPr id="20" name="Freeform 15"/>
            <p:cNvSpPr>
              <a:spLocks/>
            </p:cNvSpPr>
            <p:nvPr/>
          </p:nvSpPr>
          <p:spPr bwMode="auto">
            <a:xfrm>
              <a:off x="8362156" y="-249237"/>
              <a:ext cx="1208088" cy="1300162"/>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solidFill>
            <a:ln w="12700">
              <a:solidFill>
                <a:schemeClr val="bg1"/>
              </a:solidFill>
              <a:round/>
              <a:headEnd/>
              <a:tailEnd/>
            </a:ln>
          </p:spPr>
          <p:txBody>
            <a:bodyPr/>
            <a:lstStyle/>
            <a:p>
              <a:endParaRPr lang="de-DE"/>
            </a:p>
          </p:txBody>
        </p:sp>
      </p:grpSp>
    </p:spTree>
    <p:extLst>
      <p:ext uri="{BB962C8B-B14F-4D97-AF65-F5344CB8AC3E}">
        <p14:creationId xmlns:p14="http://schemas.microsoft.com/office/powerpoint/2010/main" val="1381596728"/>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4 Drucklayout hochkant mit Hintergrund">
    <p:spTree>
      <p:nvGrpSpPr>
        <p:cNvPr id="1" name=""/>
        <p:cNvGrpSpPr/>
        <p:nvPr/>
      </p:nvGrpSpPr>
      <p:grpSpPr>
        <a:xfrm>
          <a:off x="0" y="0"/>
          <a:ext cx="0" cy="0"/>
          <a:chOff x="0" y="0"/>
          <a:chExt cx="0" cy="0"/>
        </a:xfrm>
      </p:grpSpPr>
      <p:sp>
        <p:nvSpPr>
          <p:cNvPr id="12" name="Rechteck 11"/>
          <p:cNvSpPr/>
          <p:nvPr userDrawn="1"/>
        </p:nvSpPr>
        <p:spPr>
          <a:xfrm rot="5400000">
            <a:off x="496375" y="-232436"/>
            <a:ext cx="6858000" cy="7322871"/>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9" name="Rechteck 8"/>
          <p:cNvSpPr/>
          <p:nvPr userDrawn="1"/>
        </p:nvSpPr>
        <p:spPr>
          <a:xfrm rot="5400000">
            <a:off x="-3298676" y="3298676"/>
            <a:ext cx="6858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Vertikaler Textplatzhalter 2"/>
          <p:cNvSpPr>
            <a:spLocks noGrp="1"/>
          </p:cNvSpPr>
          <p:nvPr>
            <p:ph type="body" orient="vert" idx="1"/>
          </p:nvPr>
        </p:nvSpPr>
        <p:spPr>
          <a:xfrm>
            <a:off x="539552" y="260648"/>
            <a:ext cx="7067128" cy="6264696"/>
          </a:xfrm>
        </p:spPr>
        <p:txBody>
          <a:bodyPr vert="vert" lIns="91440" tIns="45720" rIns="91440" bIns="45720" rtlCol="0">
            <a:normAutofit/>
          </a:bodyPr>
          <a:lstStyle>
            <a:lvl1pPr>
              <a:defRPr lang="de-DE" sz="2400" b="1" dirty="0" smtClean="0"/>
            </a:lvl1pPr>
            <a:lvl2pPr>
              <a:defRPr lang="de-DE" sz="2000" dirty="0" smtClean="0"/>
            </a:lvl2pPr>
            <a:lvl3pPr>
              <a:defRPr lang="de-DE" sz="1800" dirty="0" smtClean="0"/>
            </a:lvl3pPr>
            <a:lvl4pPr>
              <a:defRPr lang="de-DE" sz="1600" dirty="0" smtClean="0"/>
            </a:lvl4pPr>
            <a:lvl5pPr>
              <a:defRPr lang="de-DE" sz="1400" dirty="0"/>
            </a:lvl5pPr>
          </a:lstStyle>
          <a:p>
            <a:pPr marL="0" lvl="0" indent="0">
              <a:buClr>
                <a:srgbClr val="F58220"/>
              </a:buClr>
              <a:buSzPct val="100000"/>
              <a:buFont typeface="Wingdings 3" pitchFamily="18" charset="2"/>
              <a:buNone/>
            </a:pPr>
            <a:r>
              <a:rPr lang="de-DE" dirty="0" smtClean="0"/>
              <a:t>Textmasterformat bearbeiten</a:t>
            </a:r>
          </a:p>
          <a:p>
            <a:pPr marL="536575" lvl="1" indent="-274638">
              <a:buClr>
                <a:srgbClr val="F58220"/>
              </a:buClr>
              <a:buSzPct val="75000"/>
              <a:buFont typeface="Wingdings 3" pitchFamily="18" charset="2"/>
              <a:buChar char=""/>
            </a:pPr>
            <a:r>
              <a:rPr lang="de-DE" dirty="0" smtClean="0"/>
              <a:t>Zweite Ebene</a:t>
            </a:r>
          </a:p>
          <a:p>
            <a:pPr marL="990600" lvl="2">
              <a:buClr>
                <a:srgbClr val="F58220"/>
              </a:buClr>
              <a:buFont typeface="Wingdings" pitchFamily="2" charset="2"/>
              <a:buChar char="§"/>
            </a:pPr>
            <a:r>
              <a:rPr lang="de-DE" dirty="0" smtClean="0"/>
              <a:t>Dritte Ebene</a:t>
            </a:r>
          </a:p>
          <a:p>
            <a:pPr marL="1436688" lvl="3"/>
            <a:r>
              <a:rPr lang="de-DE" dirty="0" smtClean="0"/>
              <a:t>Vierte Ebene</a:t>
            </a:r>
          </a:p>
          <a:p>
            <a:pPr marL="1882775" lvl="4"/>
            <a:r>
              <a:rPr lang="de-DE" dirty="0"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650870" y="5678722"/>
            <a:ext cx="1246062" cy="923083"/>
          </a:xfrm>
          <a:prstGeom prst="rect">
            <a:avLst/>
          </a:prstGeom>
        </p:spPr>
      </p:pic>
      <p:sp>
        <p:nvSpPr>
          <p:cNvPr id="11" name="Rechteck 10"/>
          <p:cNvSpPr/>
          <p:nvPr userDrawn="1"/>
        </p:nvSpPr>
        <p:spPr>
          <a:xfrm rot="5400000">
            <a:off x="5584676" y="3298676"/>
            <a:ext cx="6858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p:cNvSpPr>
            <a:spLocks noGrp="1"/>
          </p:cNvSpPr>
          <p:nvPr>
            <p:ph type="title"/>
          </p:nvPr>
        </p:nvSpPr>
        <p:spPr>
          <a:xfrm rot="5400000">
            <a:off x="6900577" y="127058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14" name="Datumsplatzhalter 3"/>
          <p:cNvSpPr>
            <a:spLocks noGrp="1"/>
          </p:cNvSpPr>
          <p:nvPr>
            <p:ph type="dt" sz="half" idx="10"/>
          </p:nvPr>
        </p:nvSpPr>
        <p:spPr>
          <a:xfrm rot="5400000">
            <a:off x="-360116" y="2225806"/>
            <a:ext cx="983073" cy="365125"/>
          </a:xfrm>
        </p:spPr>
        <p:txBody>
          <a:bodyPr/>
          <a:lstStyle/>
          <a:p>
            <a:fld id="{F43B0714-1007-4C14-A554-B0CAE3A9E7C7}" type="datetime1">
              <a:rPr lang="de-DE" smtClean="0"/>
              <a:pPr/>
              <a:t>17.11.2014</a:t>
            </a:fld>
            <a:endParaRPr lang="de-DE"/>
          </a:p>
        </p:txBody>
      </p:sp>
      <p:sp>
        <p:nvSpPr>
          <p:cNvPr id="15" name="Fußzeilenplatzhalter 4"/>
          <p:cNvSpPr>
            <a:spLocks noGrp="1"/>
          </p:cNvSpPr>
          <p:nvPr>
            <p:ph type="ftr" sz="quarter" idx="11"/>
          </p:nvPr>
        </p:nvSpPr>
        <p:spPr>
          <a:xfrm rot="5400000">
            <a:off x="-1747914" y="4606949"/>
            <a:ext cx="3759697" cy="365125"/>
          </a:xfrm>
        </p:spPr>
        <p:txBody>
          <a:bodyPr/>
          <a:lstStyle/>
          <a:p>
            <a:r>
              <a:rPr lang="de-DE" smtClean="0"/>
              <a:t>www.xax.de  |  Wir machen mehr aus Ihren Zahlen</a:t>
            </a:r>
            <a:endParaRPr lang="de-DE" dirty="0"/>
          </a:p>
        </p:txBody>
      </p:sp>
      <p:grpSp>
        <p:nvGrpSpPr>
          <p:cNvPr id="20" name="Gruppieren 19"/>
          <p:cNvGrpSpPr/>
          <p:nvPr userDrawn="1"/>
        </p:nvGrpSpPr>
        <p:grpSpPr>
          <a:xfrm rot="5400000">
            <a:off x="-684584" y="-1683569"/>
            <a:ext cx="3744416" cy="3744416"/>
            <a:chOff x="-1692695" y="3789040"/>
            <a:chExt cx="3744416" cy="3744416"/>
          </a:xfrm>
        </p:grpSpPr>
        <p:sp>
          <p:nvSpPr>
            <p:cNvPr id="21"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2"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57400664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Inhalt (mit Rand, HG 2)">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2562" y="1629511"/>
            <a:ext cx="7593774" cy="4988761"/>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2355322848"/>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mit Rand, HG 3)">
    <p:spTree>
      <p:nvGrpSpPr>
        <p:cNvPr id="1" name=""/>
        <p:cNvGrpSpPr/>
        <p:nvPr/>
      </p:nvGrpSpPr>
      <p:grpSpPr>
        <a:xfrm>
          <a:off x="0" y="0"/>
          <a:ext cx="0" cy="0"/>
          <a:chOff x="0" y="0"/>
          <a:chExt cx="0" cy="0"/>
        </a:xfrm>
      </p:grpSpPr>
      <p:pic>
        <p:nvPicPr>
          <p:cNvPr id="1030" name="Picture 6" descr="C:\Users\bernd.guenter\Documents\Marketing\xaxFLEX\xaxFLEX Screenshots\xaxFLEX007.png"/>
          <p:cNvPicPr>
            <a:picLocks noChangeAspect="1" noChangeArrowheads="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0" y="1623036"/>
            <a:ext cx="7596336" cy="511833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2473014277"/>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 (mit Rand, HG 4)">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0" y="1620333"/>
            <a:ext cx="7597568" cy="5237667"/>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2663008711"/>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mit Rand, HG 5)">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0" y="1609344"/>
            <a:ext cx="7596336" cy="5248656"/>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1733830356"/>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mit Rand, HG 6)">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0" y="1609343"/>
            <a:ext cx="7596336" cy="5248657"/>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96745793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alt (mit Rand, HG 7)">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t="-1"/>
          <a:stretch/>
        </p:blipFill>
        <p:spPr>
          <a:xfrm>
            <a:off x="0" y="1628800"/>
            <a:ext cx="7596336" cy="5229200"/>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1490102300"/>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mit Rand, HG 8)">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 y="1609343"/>
            <a:ext cx="7585950" cy="5248657"/>
          </a:xfrm>
          <a:prstGeom prst="rect">
            <a:avLst/>
          </a:prstGeom>
        </p:spPr>
      </p:pic>
      <p:sp>
        <p:nvSpPr>
          <p:cNvPr id="10" name="Rechteck 9"/>
          <p:cNvSpPr/>
          <p:nvPr userDrawn="1"/>
        </p:nvSpPr>
        <p:spPr>
          <a:xfrm>
            <a:off x="0" y="0"/>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1609344"/>
            <a:ext cx="7596336" cy="4988008"/>
          </a:xfrm>
          <a:prstGeom prst="rect">
            <a:avLst/>
          </a:prstGeom>
          <a:gradFill flip="none" rotWithShape="1">
            <a:gsLst>
              <a:gs pos="79000">
                <a:schemeClr val="accent1">
                  <a:lumMod val="20000"/>
                  <a:lumOff val="80000"/>
                  <a:alpha val="70000"/>
                </a:schemeClr>
              </a:gs>
              <a:gs pos="0">
                <a:schemeClr val="accent1">
                  <a:lumMod val="20000"/>
                  <a:lumOff val="80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2562" y="6597352"/>
            <a:ext cx="9144000" cy="260648"/>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454173"/>
            <a:ext cx="2746648" cy="706090"/>
          </a:xfrm>
          <a:blipFill>
            <a:blip r:embed="rId3" cstate="print"/>
            <a:stretch>
              <a:fillRect/>
            </a:stretch>
          </a:blipFill>
          <a:effectLst>
            <a:outerShdw blurRad="50800" dist="38100" dir="2700000" algn="tl" rotWithShape="0">
              <a:prstClr val="black">
                <a:alpha val="40000"/>
              </a:prstClr>
            </a:outerShdw>
          </a:effectLst>
        </p:spPr>
        <p:txBody>
          <a:bodyPr>
            <a:noAutofit/>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600200"/>
            <a:ext cx="6851104" cy="4997152"/>
          </a:xfrm>
        </p:spPr>
        <p:txBody>
          <a:bodyPr/>
          <a:lstStyle>
            <a:lvl1pPr marL="0" indent="0">
              <a:buClr>
                <a:srgbClr val="F58220"/>
              </a:buClr>
              <a:buSzPct val="100000"/>
              <a:buFont typeface="Wingdings 3" pitchFamily="18" charset="2"/>
              <a:buNone/>
              <a:defRPr sz="2400" b="1"/>
            </a:lvl1pPr>
            <a:lvl2pPr marL="536575" indent="-274638">
              <a:buClr>
                <a:srgbClr val="F58220"/>
              </a:buClr>
              <a:buSzPct val="75000"/>
              <a:buFont typeface="Wingdings 3" pitchFamily="18" charset="2"/>
              <a:buChar char=""/>
              <a:defRPr sz="2000"/>
            </a:lvl2pPr>
            <a:lvl3pPr marL="990600" indent="-228600">
              <a:buClr>
                <a:srgbClr val="F58220"/>
              </a:buClr>
              <a:buFont typeface="Wingdings" pitchFamily="2" charset="2"/>
              <a:buChar char="§"/>
              <a:defRPr sz="1800"/>
            </a:lvl3pPr>
            <a:lvl4pPr marL="1436688" indent="-228600">
              <a:defRPr sz="1600"/>
            </a:lvl4pPr>
            <a:lvl5pPr marL="1882775" indent="-228600">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979712" y="6555692"/>
            <a:ext cx="1306488" cy="365125"/>
          </a:xfrm>
        </p:spPr>
        <p:txBody>
          <a:bodyPr/>
          <a:lstStyle/>
          <a:p>
            <a:fld id="{4E4CCD9F-7E83-4D69-B92A-41BBAEE8DD0E}" type="datetime1">
              <a:rPr lang="de-DE" smtClean="0"/>
              <a:pPr/>
              <a:t>17.11.2014</a:t>
            </a:fld>
            <a:endParaRPr lang="de-DE" dirty="0"/>
          </a:p>
        </p:txBody>
      </p:sp>
      <p:sp>
        <p:nvSpPr>
          <p:cNvPr id="5" name="Fußzeilenplatzhalter 4"/>
          <p:cNvSpPr>
            <a:spLocks noGrp="1"/>
          </p:cNvSpPr>
          <p:nvPr>
            <p:ph type="ftr" sz="quarter" idx="11"/>
          </p:nvPr>
        </p:nvSpPr>
        <p:spPr>
          <a:xfrm>
            <a:off x="3430216" y="6550429"/>
            <a:ext cx="4536504" cy="365125"/>
          </a:xfrm>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a:xfrm>
            <a:off x="8100392" y="6550429"/>
            <a:ext cx="586408" cy="365125"/>
          </a:xfrm>
        </p:spPr>
        <p:txBody>
          <a:bodyPr/>
          <a:lstStyle/>
          <a:p>
            <a:fld id="{6B4600D8-5D97-4FD3-A550-C9288C6F9DA1}" type="slidenum">
              <a:rPr lang="de-DE" smtClean="0"/>
              <a:pPr/>
              <a:t>‹Nr.›</a:t>
            </a:fld>
            <a:endParaRPr lang="de-DE"/>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18426" y="345677"/>
            <a:ext cx="1246062" cy="923083"/>
          </a:xfrm>
          <a:prstGeom prst="rect">
            <a:avLst/>
          </a:prstGeom>
        </p:spPr>
      </p:pic>
      <p:grpSp>
        <p:nvGrpSpPr>
          <p:cNvPr id="14" name="Gruppieren 13"/>
          <p:cNvGrpSpPr/>
          <p:nvPr userDrawn="1"/>
        </p:nvGrpSpPr>
        <p:grpSpPr>
          <a:xfrm>
            <a:off x="-1692695" y="3789040"/>
            <a:ext cx="3744416" cy="3744416"/>
            <a:chOff x="-1692695" y="3789040"/>
            <a:chExt cx="3744416" cy="3744416"/>
          </a:xfrm>
        </p:grpSpPr>
        <p:sp>
          <p:nvSpPr>
            <p:cNvPr id="24" name="Oval 14"/>
            <p:cNvSpPr>
              <a:spLocks noChangeArrowheads="1"/>
            </p:cNvSpPr>
            <p:nvPr/>
          </p:nvSpPr>
          <p:spPr bwMode="auto">
            <a:xfrm>
              <a:off x="-1692695" y="3789040"/>
              <a:ext cx="3744416" cy="3744416"/>
            </a:xfrm>
            <a:prstGeom prst="ellipse">
              <a:avLst/>
            </a:prstGeom>
            <a:gradFill rotWithShape="1">
              <a:gsLst>
                <a:gs pos="73000">
                  <a:schemeClr val="bg1">
                    <a:lumMod val="95000"/>
                  </a:schemeClr>
                </a:gs>
                <a:gs pos="0">
                  <a:srgbClr val="DDDDDD">
                    <a:alpha val="20000"/>
                  </a:srgbClr>
                </a:gs>
                <a:gs pos="100000">
                  <a:schemeClr val="bg1"/>
                </a:gs>
              </a:gsLst>
              <a:lin ang="5400000" scaled="1"/>
            </a:gradFill>
            <a:ln w="9525">
              <a:solidFill>
                <a:srgbClr val="B2B2B2">
                  <a:alpha val="30000"/>
                </a:srgbClr>
              </a:solidFill>
              <a:round/>
              <a:headEnd/>
              <a:tailEnd/>
            </a:ln>
            <a:effectLst/>
          </p:spPr>
          <p:txBody>
            <a:bodyPr wrap="none" anchor="ctr"/>
            <a:lstStyle/>
            <a:p>
              <a:endParaRPr lang="de-DE"/>
            </a:p>
          </p:txBody>
        </p:sp>
        <p:sp>
          <p:nvSpPr>
            <p:cNvPr id="25" name="Freeform 15"/>
            <p:cNvSpPr>
              <a:spLocks/>
            </p:cNvSpPr>
            <p:nvPr/>
          </p:nvSpPr>
          <p:spPr bwMode="auto">
            <a:xfrm>
              <a:off x="-833823" y="4570681"/>
              <a:ext cx="2026673" cy="2181135"/>
            </a:xfrm>
            <a:custGeom>
              <a:avLst/>
              <a:gdLst/>
              <a:ahLst/>
              <a:cxnLst>
                <a:cxn ang="0">
                  <a:pos x="0" y="214"/>
                </a:cxn>
                <a:cxn ang="0">
                  <a:pos x="73" y="102"/>
                </a:cxn>
                <a:cxn ang="0">
                  <a:pos x="7" y="0"/>
                </a:cxn>
                <a:cxn ang="0">
                  <a:pos x="58" y="0"/>
                </a:cxn>
                <a:cxn ang="0">
                  <a:pos x="100" y="69"/>
                </a:cxn>
                <a:cxn ang="0">
                  <a:pos x="142" y="0"/>
                </a:cxn>
                <a:cxn ang="0">
                  <a:pos x="192" y="0"/>
                </a:cxn>
                <a:cxn ang="0">
                  <a:pos x="126" y="104"/>
                </a:cxn>
                <a:cxn ang="0">
                  <a:pos x="199" y="214"/>
                </a:cxn>
                <a:cxn ang="0">
                  <a:pos x="147" y="214"/>
                </a:cxn>
                <a:cxn ang="0">
                  <a:pos x="99" y="140"/>
                </a:cxn>
                <a:cxn ang="0">
                  <a:pos x="52" y="214"/>
                </a:cxn>
                <a:cxn ang="0">
                  <a:pos x="0" y="214"/>
                </a:cxn>
              </a:cxnLst>
              <a:rect l="0" t="0" r="r" b="b"/>
              <a:pathLst>
                <a:path w="199" h="214">
                  <a:moveTo>
                    <a:pt x="0" y="214"/>
                  </a:moveTo>
                  <a:lnTo>
                    <a:pt x="73" y="102"/>
                  </a:lnTo>
                  <a:lnTo>
                    <a:pt x="7" y="0"/>
                  </a:lnTo>
                  <a:lnTo>
                    <a:pt x="58" y="0"/>
                  </a:lnTo>
                  <a:lnTo>
                    <a:pt x="100" y="69"/>
                  </a:lnTo>
                  <a:lnTo>
                    <a:pt x="142" y="0"/>
                  </a:lnTo>
                  <a:lnTo>
                    <a:pt x="192" y="0"/>
                  </a:lnTo>
                  <a:lnTo>
                    <a:pt x="126" y="104"/>
                  </a:lnTo>
                  <a:lnTo>
                    <a:pt x="199" y="214"/>
                  </a:lnTo>
                  <a:lnTo>
                    <a:pt x="147" y="214"/>
                  </a:lnTo>
                  <a:lnTo>
                    <a:pt x="99" y="140"/>
                  </a:lnTo>
                  <a:lnTo>
                    <a:pt x="52" y="214"/>
                  </a:lnTo>
                  <a:lnTo>
                    <a:pt x="0" y="214"/>
                  </a:lnTo>
                  <a:close/>
                </a:path>
              </a:pathLst>
            </a:custGeom>
            <a:solidFill>
              <a:srgbClr val="DDDDDC">
                <a:alpha val="40000"/>
              </a:srgbClr>
            </a:solidFill>
            <a:ln w="12700">
              <a:solidFill>
                <a:schemeClr val="bg1">
                  <a:alpha val="40000"/>
                </a:schemeClr>
              </a:solidFill>
              <a:round/>
              <a:headEnd/>
              <a:tailEnd/>
            </a:ln>
          </p:spPr>
          <p:txBody>
            <a:bodyPr/>
            <a:lstStyle/>
            <a:p>
              <a:endParaRPr lang="de-DE"/>
            </a:p>
          </p:txBody>
        </p:sp>
      </p:grpSp>
    </p:spTree>
    <p:extLst>
      <p:ext uri="{BB962C8B-B14F-4D97-AF65-F5344CB8AC3E}">
        <p14:creationId xmlns:p14="http://schemas.microsoft.com/office/powerpoint/2010/main" val="3468018806"/>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a:blipFill>
            <a:blip r:embed="rId28" cstate="print"/>
            <a:stretch>
              <a:fillRect/>
            </a:stretch>
          </a:blipFill>
          <a:effectLst>
            <a:outerShdw blurRad="50800" dist="38100" dir="2700000" algn="tl" rotWithShape="0">
              <a:prstClr val="black">
                <a:alpha val="40000"/>
              </a:prstClr>
            </a:outerShdw>
          </a:effectLst>
        </p:spPr>
        <p:txBody>
          <a:bodyPr vert="horz" lIns="91440" tIns="45720" rIns="91440" bIns="45720" rtlCol="0" anchor="ctr">
            <a:normAutofit/>
          </a:bodyPr>
          <a:lstStyle/>
          <a:p>
            <a:pPr lvl="0"/>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555692"/>
            <a:ext cx="1306488"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A0D2A940-9CB0-4ADF-A458-ED3B12364A52}" type="datetime1">
              <a:rPr lang="de-DE" smtClean="0"/>
              <a:pPr/>
              <a:t>17.11.2014</a:t>
            </a:fld>
            <a:endParaRPr lang="de-DE" dirty="0"/>
          </a:p>
        </p:txBody>
      </p:sp>
      <p:sp>
        <p:nvSpPr>
          <p:cNvPr id="5" name="Fußzeilenplatzhalter 4"/>
          <p:cNvSpPr>
            <a:spLocks noGrp="1"/>
          </p:cNvSpPr>
          <p:nvPr>
            <p:ph type="ftr" sz="quarter" idx="3"/>
          </p:nvPr>
        </p:nvSpPr>
        <p:spPr>
          <a:xfrm>
            <a:off x="1907704" y="6550429"/>
            <a:ext cx="4536504"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de-DE" smtClean="0"/>
              <a:t>www.xax.de  |  Wir machen mehr aus Ihren Zahlen</a:t>
            </a:r>
            <a:endParaRPr lang="de-DE" dirty="0"/>
          </a:p>
        </p:txBody>
      </p:sp>
      <p:sp>
        <p:nvSpPr>
          <p:cNvPr id="6" name="Foliennummernplatzhalter 5"/>
          <p:cNvSpPr>
            <a:spLocks noGrp="1"/>
          </p:cNvSpPr>
          <p:nvPr>
            <p:ph type="sldNum" sz="quarter" idx="4"/>
          </p:nvPr>
        </p:nvSpPr>
        <p:spPr>
          <a:xfrm>
            <a:off x="6553200" y="6550429"/>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6B4600D8-5D97-4FD3-A550-C9288C6F9DA1}" type="slidenum">
              <a:rPr lang="de-DE" smtClean="0"/>
              <a:pPr/>
              <a:t>‹Nr.›</a:t>
            </a:fld>
            <a:endParaRPr lang="de-DE"/>
          </a:p>
        </p:txBody>
      </p:sp>
    </p:spTree>
    <p:extLst>
      <p:ext uri="{BB962C8B-B14F-4D97-AF65-F5344CB8AC3E}">
        <p14:creationId xmlns:p14="http://schemas.microsoft.com/office/powerpoint/2010/main" val="226546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60" r:id="rId12"/>
    <p:sldLayoutId id="2147483667" r:id="rId13"/>
    <p:sldLayoutId id="2147483671" r:id="rId14"/>
    <p:sldLayoutId id="2147483672" r:id="rId15"/>
    <p:sldLayoutId id="2147483673" r:id="rId16"/>
    <p:sldLayoutId id="2147483674"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ransition>
    <p:fade thruBlk="1"/>
  </p:transition>
  <p:timing>
    <p:tnLst>
      <p:par>
        <p:cTn id="1" dur="indefinite" restart="never" nodeType="tmRoot"/>
      </p:par>
    </p:tnLst>
  </p:timing>
  <p:hf hdr="0"/>
  <p:txStyles>
    <p:titleStyle>
      <a:lvl1pPr algn="ctr" defTabSz="914400" rtl="0" eaLnBrk="1" latinLnBrk="0" hangingPunct="1">
        <a:spcBef>
          <a:spcPct val="0"/>
        </a:spcBef>
        <a:buNone/>
        <a:defRPr lang="de-DE" sz="4400" kern="1200" dirty="0" smtClean="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346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346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346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346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346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Staging</a:t>
            </a:r>
            <a:r>
              <a:rPr lang="de-DE" dirty="0" smtClean="0"/>
              <a:t> und Data Warehouse</a:t>
            </a:r>
            <a:endParaRPr lang="de-DE" dirty="0"/>
          </a:p>
        </p:txBody>
      </p:sp>
      <p:sp>
        <p:nvSpPr>
          <p:cNvPr id="3" name="Untertitel 2"/>
          <p:cNvSpPr>
            <a:spLocks noGrp="1"/>
          </p:cNvSpPr>
          <p:nvPr>
            <p:ph type="subTitle" idx="1"/>
          </p:nvPr>
        </p:nvSpPr>
        <p:spPr>
          <a:xfrm>
            <a:off x="1115616" y="3886200"/>
            <a:ext cx="6912768" cy="2279104"/>
          </a:xfrm>
        </p:spPr>
        <p:txBody>
          <a:bodyPr>
            <a:normAutofit/>
          </a:bodyPr>
          <a:lstStyle/>
          <a:p>
            <a:r>
              <a:rPr lang="de-DE" dirty="0" smtClean="0"/>
              <a:t>Kurzvorstellung: </a:t>
            </a:r>
            <a:r>
              <a:rPr lang="de-DE" dirty="0" err="1" smtClean="0"/>
              <a:t>Staging</a:t>
            </a:r>
            <a:r>
              <a:rPr lang="de-DE" dirty="0" smtClean="0"/>
              <a:t> und Data Warehouse</a:t>
            </a:r>
          </a:p>
          <a:p>
            <a:endParaRPr lang="de-DE" dirty="0"/>
          </a:p>
          <a:p>
            <a:endParaRPr lang="de-DE" dirty="0" smtClean="0"/>
          </a:p>
          <a:p>
            <a:endParaRPr lang="de-DE" dirty="0"/>
          </a:p>
          <a:p>
            <a:endParaRPr lang="de-DE" dirty="0" smtClean="0"/>
          </a:p>
          <a:p>
            <a:r>
              <a:rPr lang="de-DE" dirty="0" smtClean="0"/>
              <a:t>Präsentator: Dennis Hinken</a:t>
            </a:r>
            <a:endParaRPr lang="de-DE" dirty="0"/>
          </a:p>
        </p:txBody>
      </p:sp>
    </p:spTree>
    <p:extLst>
      <p:ext uri="{BB962C8B-B14F-4D97-AF65-F5344CB8AC3E}">
        <p14:creationId xmlns:p14="http://schemas.microsoft.com/office/powerpoint/2010/main" val="701192808"/>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10</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3785652"/>
          </a:xfrm>
          <a:prstGeom prst="rect">
            <a:avLst/>
          </a:prstGeom>
          <a:noFill/>
        </p:spPr>
        <p:txBody>
          <a:bodyPr wrap="square" rtlCol="0">
            <a:spAutoFit/>
          </a:bodyPr>
          <a:lstStyle/>
          <a:p>
            <a:pPr algn="ctr"/>
            <a:r>
              <a:rPr lang="de-DE" sz="2000" b="1" u="sng" dirty="0" err="1" smtClean="0">
                <a:solidFill>
                  <a:srgbClr val="003461"/>
                </a:solidFill>
                <a:latin typeface="Arial" pitchFamily="34" charset="0"/>
                <a:cs typeface="Arial" pitchFamily="34" charset="0"/>
              </a:rPr>
              <a:t>Staging</a:t>
            </a:r>
            <a:r>
              <a:rPr lang="de-DE" sz="2000" b="1" u="sng" dirty="0" smtClean="0">
                <a:solidFill>
                  <a:srgbClr val="003461"/>
                </a:solidFill>
                <a:latin typeface="Arial" pitchFamily="34" charset="0"/>
                <a:cs typeface="Arial" pitchFamily="34" charset="0"/>
              </a:rPr>
              <a:t> Area – Technische Merkmale</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Keine referentielle Integrität durch Primär- oder Fremdschlüsselbeziehungen.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Keine Trigger.</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Wenig oder gar keine Indizes.</a:t>
            </a:r>
            <a:endParaRPr lang="de-DE" sz="2000" b="1" dirty="0">
              <a:solidFill>
                <a:srgbClr val="003461"/>
              </a:solidFill>
              <a:latin typeface="Arial" pitchFamily="34" charset="0"/>
              <a:cs typeface="Arial" pitchFamily="34" charset="0"/>
            </a:endParaRPr>
          </a:p>
          <a:p>
            <a:pPr marL="342900" indent="-342900">
              <a:buFont typeface="Arial" pitchFamily="34" charset="0"/>
              <a:buChar char="•"/>
            </a:pP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Eindeutige Primärschlüssel für die Stammdaten und Fakten werden entweder erst im DWH oder gleich in der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generiert.</a:t>
            </a:r>
          </a:p>
        </p:txBody>
      </p:sp>
    </p:spTree>
    <p:extLst>
      <p:ext uri="{BB962C8B-B14F-4D97-AF65-F5344CB8AC3E}">
        <p14:creationId xmlns:p14="http://schemas.microsoft.com/office/powerpoint/2010/main" val="94407849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11</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Praxisbeispiele für eine dimensionale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83400593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12</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pic>
        <p:nvPicPr>
          <p:cNvPr id="3" name="Grafik 2"/>
          <p:cNvPicPr>
            <a:picLocks noChangeAspect="1"/>
          </p:cNvPicPr>
          <p:nvPr/>
        </p:nvPicPr>
        <p:blipFill>
          <a:blip r:embed="rId2"/>
          <a:stretch>
            <a:fillRect/>
          </a:stretch>
        </p:blipFill>
        <p:spPr>
          <a:xfrm>
            <a:off x="782266" y="1412776"/>
            <a:ext cx="2647950" cy="4991100"/>
          </a:xfrm>
          <a:prstGeom prst="rect">
            <a:avLst/>
          </a:prstGeom>
        </p:spPr>
      </p:pic>
      <p:sp>
        <p:nvSpPr>
          <p:cNvPr id="11" name="Textfeld 10"/>
          <p:cNvSpPr txBox="1"/>
          <p:nvPr/>
        </p:nvSpPr>
        <p:spPr>
          <a:xfrm>
            <a:off x="3851500" y="4397332"/>
            <a:ext cx="4855713" cy="1015663"/>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1:1 Quelltabellen aus SAP.</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Zur besseren Trennung in einem eigenen Schema namens „SAP“.</a:t>
            </a:r>
          </a:p>
        </p:txBody>
      </p:sp>
      <p:sp>
        <p:nvSpPr>
          <p:cNvPr id="8" name="Geschweifte Klammer rechts 7"/>
          <p:cNvSpPr/>
          <p:nvPr/>
        </p:nvSpPr>
        <p:spPr>
          <a:xfrm>
            <a:off x="2267744" y="3501008"/>
            <a:ext cx="1584176" cy="280831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Geschweifte Klammer rechts 11"/>
          <p:cNvSpPr/>
          <p:nvPr/>
        </p:nvSpPr>
        <p:spPr>
          <a:xfrm>
            <a:off x="3059832" y="2492896"/>
            <a:ext cx="1008112" cy="767002"/>
          </a:xfrm>
          <a:prstGeom prst="rightBrace">
            <a:avLst>
              <a:gd name="adj1" fmla="val 8333"/>
              <a:gd name="adj2" fmla="val 2049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Textfeld 13"/>
          <p:cNvSpPr txBox="1"/>
          <p:nvPr/>
        </p:nvSpPr>
        <p:spPr>
          <a:xfrm>
            <a:off x="4135574" y="2241788"/>
            <a:ext cx="4855713" cy="707886"/>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Aufbereitete Stammdaten in dimensionaler Form.</a:t>
            </a:r>
          </a:p>
        </p:txBody>
      </p:sp>
      <p:sp>
        <p:nvSpPr>
          <p:cNvPr id="13" name="Geschweifte Klammer rechts 12"/>
          <p:cNvSpPr/>
          <p:nvPr/>
        </p:nvSpPr>
        <p:spPr>
          <a:xfrm>
            <a:off x="3059832" y="3259898"/>
            <a:ext cx="1008112" cy="24111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p:cNvSpPr txBox="1"/>
          <p:nvPr/>
        </p:nvSpPr>
        <p:spPr>
          <a:xfrm>
            <a:off x="4135573" y="3086272"/>
            <a:ext cx="4855713" cy="707886"/>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Aufbereitete Bewegungsdaten (Fakten) als Faktentabelle.</a:t>
            </a:r>
          </a:p>
        </p:txBody>
      </p:sp>
    </p:spTree>
    <p:extLst>
      <p:ext uri="{BB962C8B-B14F-4D97-AF65-F5344CB8AC3E}">
        <p14:creationId xmlns:p14="http://schemas.microsoft.com/office/powerpoint/2010/main" val="345514653"/>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13</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ist ein Data Warehouse?</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206117527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14</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3477875"/>
          </a:xfrm>
          <a:prstGeom prst="rect">
            <a:avLst/>
          </a:prstGeom>
          <a:noFill/>
        </p:spPr>
        <p:txBody>
          <a:bodyPr wrap="square" rtlCol="0">
            <a:spAutoFit/>
          </a:bodyPr>
          <a:lstStyle/>
          <a:p>
            <a:pPr algn="ctr"/>
            <a:r>
              <a:rPr lang="de-DE" sz="2000" b="1" u="sng" dirty="0" smtClean="0">
                <a:solidFill>
                  <a:srgbClr val="003461"/>
                </a:solidFill>
                <a:latin typeface="Arial" pitchFamily="34" charset="0"/>
                <a:cs typeface="Arial" pitchFamily="34" charset="0"/>
              </a:rPr>
              <a:t>Was ist ein Data Warehouse?</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Ein Data Warehouse ist ein Teil der Informationsintegration.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a:solidFill>
                  <a:srgbClr val="003461"/>
                </a:solidFill>
                <a:latin typeface="Arial" pitchFamily="34" charset="0"/>
                <a:cs typeface="Arial" pitchFamily="34" charset="0"/>
              </a:rPr>
              <a:t>Daten aus einer oder unterschiedlichen Quellen werden in einem einheitlichen Format </a:t>
            </a:r>
            <a:r>
              <a:rPr lang="de-DE" sz="2000" b="1" dirty="0" smtClean="0">
                <a:solidFill>
                  <a:srgbClr val="003461"/>
                </a:solidFill>
                <a:latin typeface="Arial" pitchFamily="34" charset="0"/>
                <a:cs typeface="Arial" pitchFamily="34" charset="0"/>
              </a:rPr>
              <a:t>zusammengefasst</a:t>
            </a:r>
            <a:r>
              <a:rPr lang="de-DE" sz="2000" b="1" dirty="0">
                <a:solidFill>
                  <a:srgbClr val="003461"/>
                </a:solidFill>
                <a:latin typeface="Arial" pitchFamily="34" charset="0"/>
                <a:cs typeface="Arial" pitchFamily="34" charset="0"/>
              </a:rPr>
              <a:t> </a:t>
            </a:r>
            <a:r>
              <a:rPr lang="de-DE" sz="2000" b="1" dirty="0" smtClean="0">
                <a:solidFill>
                  <a:srgbClr val="003461"/>
                </a:solidFill>
                <a:latin typeface="Arial" pitchFamily="34" charset="0"/>
                <a:cs typeface="Arial" pitchFamily="34" charset="0"/>
              </a:rPr>
              <a:t>(Integration).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Dient der Trennung der operativen und der für Reporting und Analysen relevanten Daten (Separation).</a:t>
            </a:r>
          </a:p>
        </p:txBody>
      </p:sp>
    </p:spTree>
    <p:extLst>
      <p:ext uri="{BB962C8B-B14F-4D97-AF65-F5344CB8AC3E}">
        <p14:creationId xmlns:p14="http://schemas.microsoft.com/office/powerpoint/2010/main" val="8636301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15</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sind die Merkmale eines Data Warehouse?</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2136497356"/>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16</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5940088"/>
          </a:xfrm>
          <a:prstGeom prst="rect">
            <a:avLst/>
          </a:prstGeom>
          <a:noFill/>
        </p:spPr>
        <p:txBody>
          <a:bodyPr wrap="square" rtlCol="0">
            <a:spAutoFit/>
          </a:bodyPr>
          <a:lstStyle/>
          <a:p>
            <a:pPr algn="ctr"/>
            <a:r>
              <a:rPr lang="de-DE" sz="2000" b="1" u="sng" dirty="0" smtClean="0">
                <a:solidFill>
                  <a:srgbClr val="003461"/>
                </a:solidFill>
                <a:latin typeface="Arial" pitchFamily="34" charset="0"/>
                <a:cs typeface="Arial" pitchFamily="34" charset="0"/>
              </a:rPr>
              <a:t>Data Warehouse Merkmale</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Langfristige Speicherung der Daten.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Das DWH ist speziell nach den Geschäftsanforderungen modelliert (z.B. als relationales Modell oder dimensionales Stern-Schema).</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Konsistente und performante Datenhaltung.</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Fokus auf schnelle Abfragen, weniger auf datenmodifizierende Transaktionen.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Ein Data Warehouse wird i.d.R. über eine separate relationale Datenbank oder ein separates Datenbankschema abgebildet.</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endParaRPr lang="de-DE" sz="2000" b="1" dirty="0" smtClean="0">
              <a:solidFill>
                <a:srgbClr val="003461"/>
              </a:solidFill>
              <a:latin typeface="Arial" pitchFamily="34" charset="0"/>
              <a:cs typeface="Arial" pitchFamily="34" charset="0"/>
            </a:endParaRPr>
          </a:p>
          <a:p>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2174212188"/>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17</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Welche Möglichkeiten bietet ein Data Warehouse?</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1625124568"/>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18</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5324535"/>
          </a:xfrm>
          <a:prstGeom prst="rect">
            <a:avLst/>
          </a:prstGeom>
          <a:noFill/>
        </p:spPr>
        <p:txBody>
          <a:bodyPr wrap="square" rtlCol="0">
            <a:spAutoFit/>
          </a:bodyPr>
          <a:lstStyle/>
          <a:p>
            <a:pPr algn="ctr"/>
            <a:r>
              <a:rPr lang="de-DE" sz="2000" b="1" u="sng" dirty="0" smtClean="0">
                <a:solidFill>
                  <a:srgbClr val="003461"/>
                </a:solidFill>
                <a:latin typeface="Arial" pitchFamily="34" charset="0"/>
                <a:cs typeface="Arial" pitchFamily="34" charset="0"/>
              </a:rPr>
              <a:t>Data Warehouse Möglichkeiten</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Datenanalyse und betriebswirtschaftliche Entscheidungshilfe.</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Übergreifende Auswertungen durch globale Sicht auf Quelldaten.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a:solidFill>
                  <a:srgbClr val="003461"/>
                </a:solidFill>
                <a:latin typeface="Arial" pitchFamily="34" charset="0"/>
                <a:cs typeface="Arial" pitchFamily="34" charset="0"/>
              </a:rPr>
              <a:t>Ermittlung verborgener Zusammenhänge zwischen Daten durch </a:t>
            </a:r>
            <a:r>
              <a:rPr lang="de-DE" sz="2000" b="1" dirty="0" smtClean="0">
                <a:solidFill>
                  <a:srgbClr val="003461"/>
                </a:solidFill>
                <a:latin typeface="Arial" pitchFamily="34" charset="0"/>
                <a:cs typeface="Arial" pitchFamily="34" charset="0"/>
              </a:rPr>
              <a:t>Data-Mining.</a:t>
            </a:r>
          </a:p>
          <a:p>
            <a:pPr marL="342900" indent="-342900">
              <a:buFont typeface="Arial" pitchFamily="34" charset="0"/>
              <a:buChar char="•"/>
            </a:pP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Zentrale Informationsbereitstellung für unterschiedliche Zielsysteme (z.B. OLAP Würfel, Reporting, Excel).</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Schnelle und flexible Verfügbarkeit von Berichten, Statistiken und Kennzahlen.</a:t>
            </a:r>
          </a:p>
          <a:p>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2904573038"/>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19</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sind die technischen Merkmale eines Data Warehouse?</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54953814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Agenda</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5016758"/>
          </a:xfrm>
          <a:prstGeom prst="rect">
            <a:avLst/>
          </a:prstGeom>
          <a:noFill/>
        </p:spPr>
        <p:txBody>
          <a:bodyPr wrap="square" rtlCol="0">
            <a:spAutoFit/>
          </a:bodyPr>
          <a:lstStyle/>
          <a:p>
            <a:pPr marL="342900" indent="-342900">
              <a:buFont typeface="Arial" pitchFamily="34" charset="0"/>
              <a:buChar char="•"/>
            </a:pPr>
            <a:r>
              <a:rPr lang="de-DE" sz="2000" b="1" dirty="0" err="1" smtClean="0">
                <a:solidFill>
                  <a:srgbClr val="003461"/>
                </a:solidFill>
                <a:latin typeface="Arial" pitchFamily="34" charset="0"/>
                <a:cs typeface="Arial" pitchFamily="34" charset="0"/>
              </a:rPr>
              <a:t>Staging</a:t>
            </a:r>
            <a:endParaRPr lang="de-DE" sz="2000" b="1" dirty="0" smtClean="0">
              <a:solidFill>
                <a:srgbClr val="003461"/>
              </a:solidFill>
              <a:latin typeface="Arial" pitchFamily="34" charset="0"/>
              <a:cs typeface="Arial" pitchFamily="34" charset="0"/>
            </a:endParaRP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Was ist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Was ist eine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Was passiert im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Technische Merkmale einer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Praxisbeispiele</a:t>
            </a:r>
          </a:p>
          <a:p>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Data Warehouse</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Was ist ein Data Warehouse?</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Merkmale eines Data Warehouse</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Möglichkeiten</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Technische Merkmale</a:t>
            </a:r>
          </a:p>
          <a:p>
            <a:pPr marL="800100" lvl="1" indent="-342900">
              <a:buFont typeface="Arial" pitchFamily="34" charset="0"/>
              <a:buChar char="•"/>
            </a:pPr>
            <a:r>
              <a:rPr lang="de-DE" sz="2000" b="1" dirty="0" smtClean="0">
                <a:solidFill>
                  <a:srgbClr val="003461"/>
                </a:solidFill>
                <a:latin typeface="Arial" pitchFamily="34" charset="0"/>
                <a:cs typeface="Arial" pitchFamily="34" charset="0"/>
              </a:rPr>
              <a:t>Praxisbeispiele</a:t>
            </a:r>
          </a:p>
          <a:p>
            <a:pPr marL="800100" lvl="1"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Häufige Fragen</a:t>
            </a:r>
          </a:p>
          <a:p>
            <a:pPr marL="800100" lvl="1" indent="-342900">
              <a:buFont typeface="Arial" pitchFamily="34" charset="0"/>
              <a:buChar char="•"/>
            </a:pPr>
            <a:endParaRPr lang="de-DE" sz="2000" b="1" dirty="0" smtClean="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161571808"/>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20</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5324535"/>
          </a:xfrm>
          <a:prstGeom prst="rect">
            <a:avLst/>
          </a:prstGeom>
          <a:noFill/>
        </p:spPr>
        <p:txBody>
          <a:bodyPr wrap="square" rtlCol="0">
            <a:spAutoFit/>
          </a:bodyPr>
          <a:lstStyle/>
          <a:p>
            <a:pPr algn="ctr"/>
            <a:r>
              <a:rPr lang="de-DE" sz="2000" b="1" u="sng" dirty="0" smtClean="0">
                <a:solidFill>
                  <a:srgbClr val="003461"/>
                </a:solidFill>
                <a:latin typeface="Arial" pitchFamily="34" charset="0"/>
                <a:cs typeface="Arial" pitchFamily="34" charset="0"/>
              </a:rPr>
              <a:t>Data Warehouse – Technische Merkmale</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Modellierung entweder als relationales Modell oder als Stern- oder Schneeflockenschema (Star </a:t>
            </a:r>
            <a:r>
              <a:rPr lang="de-DE" sz="2000" b="1" dirty="0" err="1" smtClean="0">
                <a:solidFill>
                  <a:srgbClr val="003461"/>
                </a:solidFill>
                <a:latin typeface="Arial" pitchFamily="34" charset="0"/>
                <a:cs typeface="Arial" pitchFamily="34" charset="0"/>
              </a:rPr>
              <a:t>schema</a:t>
            </a:r>
            <a:r>
              <a:rPr lang="de-DE" sz="2000" b="1" dirty="0" smtClean="0">
                <a:solidFill>
                  <a:srgbClr val="003461"/>
                </a:solidFill>
                <a:latin typeface="Arial" pitchFamily="34" charset="0"/>
                <a:cs typeface="Arial" pitchFamily="34" charset="0"/>
              </a:rPr>
              <a:t> oder </a:t>
            </a:r>
            <a:r>
              <a:rPr lang="de-DE" sz="2000" b="1" dirty="0" err="1" smtClean="0">
                <a:solidFill>
                  <a:srgbClr val="003461"/>
                </a:solidFill>
                <a:latin typeface="Arial" pitchFamily="34" charset="0"/>
                <a:cs typeface="Arial" pitchFamily="34" charset="0"/>
              </a:rPr>
              <a:t>Snowflake</a:t>
            </a:r>
            <a:r>
              <a:rPr lang="de-DE" sz="2000" b="1" dirty="0" smtClean="0">
                <a:solidFill>
                  <a:srgbClr val="003461"/>
                </a:solidFill>
                <a:latin typeface="Arial" pitchFamily="34" charset="0"/>
                <a:cs typeface="Arial" pitchFamily="34" charset="0"/>
              </a:rPr>
              <a:t> </a:t>
            </a:r>
            <a:r>
              <a:rPr lang="de-DE" sz="2000" b="1" dirty="0" err="1" smtClean="0">
                <a:solidFill>
                  <a:srgbClr val="003461"/>
                </a:solidFill>
                <a:latin typeface="Arial" pitchFamily="34" charset="0"/>
                <a:cs typeface="Arial" pitchFamily="34" charset="0"/>
              </a:rPr>
              <a:t>schema</a:t>
            </a:r>
            <a:r>
              <a:rPr lang="de-DE" sz="2000" b="1" dirty="0" smtClean="0">
                <a:solidFill>
                  <a:srgbClr val="003461"/>
                </a:solidFill>
                <a:latin typeface="Arial" pitchFamily="34" charset="0"/>
                <a:cs typeface="Arial" pitchFamily="34" charset="0"/>
              </a:rPr>
              <a:t>).</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De-normalisierung zu Performancezwecken.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(optional) Referentielle </a:t>
            </a:r>
            <a:r>
              <a:rPr lang="de-DE" sz="2000" b="1" dirty="0">
                <a:solidFill>
                  <a:srgbClr val="003461"/>
                </a:solidFill>
                <a:latin typeface="Arial" pitchFamily="34" charset="0"/>
                <a:cs typeface="Arial" pitchFamily="34" charset="0"/>
              </a:rPr>
              <a:t>I</a:t>
            </a:r>
            <a:r>
              <a:rPr lang="de-DE" sz="2000" b="1" dirty="0" smtClean="0">
                <a:solidFill>
                  <a:srgbClr val="003461"/>
                </a:solidFill>
                <a:latin typeface="Arial" pitchFamily="34" charset="0"/>
                <a:cs typeface="Arial" pitchFamily="34" charset="0"/>
              </a:rPr>
              <a:t>ntegrität durch Primär- und Fremdschlüsselbeziehungen.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(optional) Historisierung der Stammdaten über „</a:t>
            </a:r>
            <a:r>
              <a:rPr lang="de-DE" sz="2000" b="1" dirty="0" err="1" smtClean="0">
                <a:solidFill>
                  <a:srgbClr val="003461"/>
                </a:solidFill>
                <a:latin typeface="Arial" pitchFamily="34" charset="0"/>
                <a:cs typeface="Arial" pitchFamily="34" charset="0"/>
              </a:rPr>
              <a:t>Slowly</a:t>
            </a:r>
            <a:r>
              <a:rPr lang="de-DE" sz="2000" b="1" dirty="0" smtClean="0">
                <a:solidFill>
                  <a:srgbClr val="003461"/>
                </a:solidFill>
                <a:latin typeface="Arial" pitchFamily="34" charset="0"/>
                <a:cs typeface="Arial" pitchFamily="34" charset="0"/>
              </a:rPr>
              <a:t> </a:t>
            </a:r>
            <a:r>
              <a:rPr lang="de-DE" sz="2000" b="1" dirty="0" err="1" smtClean="0">
                <a:solidFill>
                  <a:srgbClr val="003461"/>
                </a:solidFill>
                <a:latin typeface="Arial" pitchFamily="34" charset="0"/>
                <a:cs typeface="Arial" pitchFamily="34" charset="0"/>
              </a:rPr>
              <a:t>changing</a:t>
            </a:r>
            <a:r>
              <a:rPr lang="de-DE" sz="2000" b="1" dirty="0" smtClean="0">
                <a:solidFill>
                  <a:srgbClr val="003461"/>
                </a:solidFill>
                <a:latin typeface="Arial" pitchFamily="34" charset="0"/>
                <a:cs typeface="Arial" pitchFamily="34" charset="0"/>
              </a:rPr>
              <a:t> </a:t>
            </a:r>
            <a:r>
              <a:rPr lang="de-DE" sz="2000" b="1" dirty="0" err="1" smtClean="0">
                <a:solidFill>
                  <a:srgbClr val="003461"/>
                </a:solidFill>
                <a:latin typeface="Arial" pitchFamily="34" charset="0"/>
                <a:cs typeface="Arial" pitchFamily="34" charset="0"/>
              </a:rPr>
              <a:t>Dimensions</a:t>
            </a:r>
            <a:r>
              <a:rPr lang="de-DE" sz="2000" b="1" dirty="0" smtClean="0">
                <a:solidFill>
                  <a:srgbClr val="003461"/>
                </a:solidFill>
                <a:latin typeface="Arial" pitchFamily="34" charset="0"/>
                <a:cs typeface="Arial" pitchFamily="34" charset="0"/>
              </a:rPr>
              <a:t> (SCD)“</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Einsatz von Indizes zur Steigerung der Abfrageperformance.</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448419876"/>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21</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Praxisbeispiele für ein Data Warehouse</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60140038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22</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Data Warehouse</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sp>
        <p:nvSpPr>
          <p:cNvPr id="11" name="Textfeld 10"/>
          <p:cNvSpPr txBox="1"/>
          <p:nvPr/>
        </p:nvSpPr>
        <p:spPr>
          <a:xfrm>
            <a:off x="4499993" y="4052598"/>
            <a:ext cx="4320480" cy="1015663"/>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Bereitstellung der Daten als Views für Zielsysteme.</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In diesem Fall für TM1. *</a:t>
            </a:r>
          </a:p>
        </p:txBody>
      </p:sp>
      <p:sp>
        <p:nvSpPr>
          <p:cNvPr id="14" name="Textfeld 13"/>
          <p:cNvSpPr txBox="1"/>
          <p:nvPr/>
        </p:nvSpPr>
        <p:spPr>
          <a:xfrm>
            <a:off x="4288287" y="2633140"/>
            <a:ext cx="4855713" cy="400110"/>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Stammdaten in dimensionaler Form.</a:t>
            </a:r>
          </a:p>
        </p:txBody>
      </p:sp>
      <p:sp>
        <p:nvSpPr>
          <p:cNvPr id="16" name="Textfeld 15"/>
          <p:cNvSpPr txBox="1"/>
          <p:nvPr/>
        </p:nvSpPr>
        <p:spPr>
          <a:xfrm>
            <a:off x="4288286" y="3260067"/>
            <a:ext cx="4855713" cy="707886"/>
          </a:xfrm>
          <a:prstGeom prst="rect">
            <a:avLst/>
          </a:prstGeom>
          <a:noFill/>
        </p:spPr>
        <p:txBody>
          <a:bodyPr wrap="square" rtlCol="0">
            <a:spAutoFit/>
          </a:bodyPr>
          <a:lstStyle/>
          <a:p>
            <a:r>
              <a:rPr lang="de-DE" sz="2000" b="1" dirty="0" smtClean="0">
                <a:solidFill>
                  <a:srgbClr val="003461"/>
                </a:solidFill>
                <a:latin typeface="Arial" pitchFamily="34" charset="0"/>
                <a:cs typeface="Arial" pitchFamily="34" charset="0"/>
              </a:rPr>
              <a:t>Bewegungsdaten (Fakten) als Faktentabelle.</a:t>
            </a:r>
          </a:p>
        </p:txBody>
      </p:sp>
      <p:pic>
        <p:nvPicPr>
          <p:cNvPr id="7" name="Grafik 6"/>
          <p:cNvPicPr>
            <a:picLocks noChangeAspect="1"/>
          </p:cNvPicPr>
          <p:nvPr/>
        </p:nvPicPr>
        <p:blipFill>
          <a:blip r:embed="rId2"/>
          <a:stretch>
            <a:fillRect/>
          </a:stretch>
        </p:blipFill>
        <p:spPr>
          <a:xfrm>
            <a:off x="683568" y="1792390"/>
            <a:ext cx="3038475" cy="3295650"/>
          </a:xfrm>
          <a:prstGeom prst="rect">
            <a:avLst/>
          </a:prstGeom>
        </p:spPr>
      </p:pic>
      <p:sp>
        <p:nvSpPr>
          <p:cNvPr id="17" name="Geschweifte Klammer rechts 16"/>
          <p:cNvSpPr/>
          <p:nvPr/>
        </p:nvSpPr>
        <p:spPr>
          <a:xfrm>
            <a:off x="2713931" y="2702771"/>
            <a:ext cx="1439330" cy="726229"/>
          </a:xfrm>
          <a:prstGeom prst="rightBrace">
            <a:avLst>
              <a:gd name="adj1" fmla="val 8333"/>
              <a:gd name="adj2" fmla="val 2049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Geschweifte Klammer rechts 17"/>
          <p:cNvSpPr/>
          <p:nvPr/>
        </p:nvSpPr>
        <p:spPr>
          <a:xfrm>
            <a:off x="2713931" y="3440214"/>
            <a:ext cx="1439330" cy="27681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p:cNvSpPr/>
          <p:nvPr/>
        </p:nvSpPr>
        <p:spPr>
          <a:xfrm>
            <a:off x="3592213" y="4021477"/>
            <a:ext cx="907779" cy="991699"/>
          </a:xfrm>
          <a:prstGeom prst="rightBrace">
            <a:avLst>
              <a:gd name="adj1" fmla="val 8333"/>
              <a:gd name="adj2" fmla="val 4912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827583" y="5517232"/>
            <a:ext cx="7992889" cy="923330"/>
          </a:xfrm>
          <a:prstGeom prst="rect">
            <a:avLst/>
          </a:prstGeom>
          <a:noFill/>
        </p:spPr>
        <p:txBody>
          <a:bodyPr wrap="square" rtlCol="0">
            <a:spAutoFit/>
          </a:bodyPr>
          <a:lstStyle/>
          <a:p>
            <a:r>
              <a:rPr lang="de-DE" dirty="0" smtClean="0"/>
              <a:t>* Views bieten die Möglichkeit die einheitliche Struktur nachträglich noch zu transformieren. In diesem Fall werden für TM1 die breiten Dimensionstabellen als Parent-Child Beziehung ausgegeben.</a:t>
            </a:r>
            <a:endParaRPr lang="de-DE" dirty="0"/>
          </a:p>
        </p:txBody>
      </p:sp>
    </p:spTree>
    <p:extLst>
      <p:ext uri="{BB962C8B-B14F-4D97-AF65-F5344CB8AC3E}">
        <p14:creationId xmlns:p14="http://schemas.microsoft.com/office/powerpoint/2010/main" val="3612172130"/>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23</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Data Warehouse</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sp>
        <p:nvSpPr>
          <p:cNvPr id="3" name="Rechteck 2"/>
          <p:cNvSpPr/>
          <p:nvPr/>
        </p:nvSpPr>
        <p:spPr>
          <a:xfrm>
            <a:off x="1615935" y="2268777"/>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DIM_Buchungskreis</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DIM_Key</a:t>
            </a:r>
            <a:endParaRPr lang="de-DE" sz="1200" b="1" dirty="0">
              <a:latin typeface="Arial Narrow" pitchFamily="34" charset="0"/>
            </a:endParaRPr>
          </a:p>
        </p:txBody>
      </p:sp>
      <p:sp>
        <p:nvSpPr>
          <p:cNvPr id="14" name="Rechteck 13"/>
          <p:cNvSpPr/>
          <p:nvPr/>
        </p:nvSpPr>
        <p:spPr>
          <a:xfrm>
            <a:off x="3984200" y="1571581"/>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DIM_Datenart</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DIM_Key</a:t>
            </a:r>
            <a:endParaRPr lang="de-DE" sz="1200" b="1" dirty="0">
              <a:latin typeface="Arial Narrow" pitchFamily="34" charset="0"/>
            </a:endParaRPr>
          </a:p>
        </p:txBody>
      </p:sp>
      <p:sp>
        <p:nvSpPr>
          <p:cNvPr id="15" name="Rechteck 14"/>
          <p:cNvSpPr/>
          <p:nvPr/>
        </p:nvSpPr>
        <p:spPr>
          <a:xfrm>
            <a:off x="6352465" y="2268777"/>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DIM_Konto</a:t>
            </a:r>
            <a:r>
              <a:rPr lang="de-DE" sz="1200" b="1" dirty="0" smtClean="0">
                <a:latin typeface="Arial Narrow" pitchFamily="34" charset="0"/>
              </a:rPr>
              <a:t/>
            </a:r>
            <a:br>
              <a:rPr lang="de-DE" sz="1200" b="1" dirty="0" smtClean="0">
                <a:latin typeface="Arial Narrow" pitchFamily="34" charset="0"/>
              </a:rPr>
            </a:br>
            <a:endParaRPr lang="de-DE" sz="1200" b="1" dirty="0" smtClean="0">
              <a:latin typeface="Arial Narrow" pitchFamily="34" charset="0"/>
            </a:endParaRPr>
          </a:p>
          <a:p>
            <a:pPr algn="ctr"/>
            <a:r>
              <a:rPr lang="de-DE" sz="1200" b="1" dirty="0" err="1" smtClean="0">
                <a:latin typeface="Arial Narrow" pitchFamily="34" charset="0"/>
              </a:rPr>
              <a:t>DIM_Key</a:t>
            </a:r>
            <a:endParaRPr lang="de-DE" sz="1200" b="1" dirty="0">
              <a:latin typeface="Arial Narrow" pitchFamily="34" charset="0"/>
            </a:endParaRPr>
          </a:p>
        </p:txBody>
      </p:sp>
      <p:sp>
        <p:nvSpPr>
          <p:cNvPr id="16" name="Rechteck 15"/>
          <p:cNvSpPr/>
          <p:nvPr/>
        </p:nvSpPr>
        <p:spPr>
          <a:xfrm>
            <a:off x="1615935" y="4948534"/>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DIM_Profitcenter</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DIM_Key</a:t>
            </a:r>
            <a:endParaRPr lang="de-DE" sz="1200" b="1" dirty="0">
              <a:latin typeface="Arial Narrow" pitchFamily="34" charset="0"/>
            </a:endParaRPr>
          </a:p>
        </p:txBody>
      </p:sp>
      <p:sp>
        <p:nvSpPr>
          <p:cNvPr id="17" name="Rechteck 16"/>
          <p:cNvSpPr/>
          <p:nvPr/>
        </p:nvSpPr>
        <p:spPr>
          <a:xfrm>
            <a:off x="6352465" y="4948534"/>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DIM_Zeit</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DIM_Key</a:t>
            </a:r>
            <a:endParaRPr lang="de-DE" sz="1200" b="1" dirty="0">
              <a:latin typeface="Arial Narrow" pitchFamily="34" charset="0"/>
            </a:endParaRPr>
          </a:p>
        </p:txBody>
      </p:sp>
      <p:sp>
        <p:nvSpPr>
          <p:cNvPr id="18" name="Rechteck 17"/>
          <p:cNvSpPr/>
          <p:nvPr/>
        </p:nvSpPr>
        <p:spPr>
          <a:xfrm>
            <a:off x="3627183" y="3276889"/>
            <a:ext cx="2226202" cy="167164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FAKT_Profitcenter</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DIM_Buchungskreis_Key</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DIM_Datenart_Key</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DIM_Konto_Key</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DIM_Profitcenter_Key</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DIM_Zeit_Key</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Measure_Wert</a:t>
            </a:r>
            <a:endParaRPr lang="de-DE" sz="1200" b="1" dirty="0">
              <a:latin typeface="Arial Narrow" pitchFamily="34" charset="0"/>
            </a:endParaRPr>
          </a:p>
        </p:txBody>
      </p:sp>
      <p:cxnSp>
        <p:nvCxnSpPr>
          <p:cNvPr id="13" name="Gerader Verbinder 12"/>
          <p:cNvCxnSpPr/>
          <p:nvPr/>
        </p:nvCxnSpPr>
        <p:spPr>
          <a:xfrm>
            <a:off x="3128103" y="2914381"/>
            <a:ext cx="499080" cy="3625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14" idx="2"/>
            <a:endCxn id="18" idx="0"/>
          </p:cNvCxnSpPr>
          <p:nvPr/>
        </p:nvCxnSpPr>
        <p:spPr>
          <a:xfrm>
            <a:off x="4740284" y="2579693"/>
            <a:ext cx="0" cy="6971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V="1">
            <a:off x="5849788" y="2928291"/>
            <a:ext cx="502677" cy="3485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V="1">
            <a:off x="3128103" y="4437112"/>
            <a:ext cx="499080" cy="5114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flipV="1">
            <a:off x="5849788" y="4433803"/>
            <a:ext cx="542190" cy="5147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120883" y="1492304"/>
            <a:ext cx="2063455" cy="400110"/>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Sternschema</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155288012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24</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Häufige Fragen</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246311569"/>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25</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3477875"/>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Wann brauche ich eine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a:t>
            </a: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Daten aus mehreren Quellsystemen zusammenführen.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die Daten für ein Zielsystem (z.B. DWH oder OLAP Würfel) transformieren.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mein Zielsystem inkrementell beladen (Delta-Beladung).</a:t>
            </a:r>
          </a:p>
        </p:txBody>
      </p:sp>
    </p:spTree>
    <p:extLst>
      <p:ext uri="{BB962C8B-B14F-4D97-AF65-F5344CB8AC3E}">
        <p14:creationId xmlns:p14="http://schemas.microsoft.com/office/powerpoint/2010/main" val="282309983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26</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3477875"/>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Wann brauche ich ein Data Warehouse?</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 (1):</a:t>
            </a: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meine Daten in einer einheitlichen, nach meinen Geschäftsanforderungen definierten, relationalen Struktur zur Verfügung stellen.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meine Daten langfristig aufbewahren.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eine globale Sicht auf meine Daten haben und diese systemübergreifend analysieren.</a:t>
            </a:r>
          </a:p>
        </p:txBody>
      </p:sp>
    </p:spTree>
    <p:extLst>
      <p:ext uri="{BB962C8B-B14F-4D97-AF65-F5344CB8AC3E}">
        <p14:creationId xmlns:p14="http://schemas.microsoft.com/office/powerpoint/2010/main" val="34794495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27</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3170099"/>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Wann brauche ich ein Data Warehouse?</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 (2):</a:t>
            </a: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meine operativen und meine für Reporting und Analyse relevanten Daten trennen.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eine performante und leicht abzufragende Datenbasis für Reporting und Analyse haben.</a:t>
            </a:r>
          </a:p>
          <a:p>
            <a:pPr marL="342900" indent="-342900">
              <a:buFontTx/>
              <a:buChar char="-"/>
            </a:pPr>
            <a:endParaRPr lang="de-DE" sz="2000" b="1" dirty="0" smtClean="0">
              <a:solidFill>
                <a:srgbClr val="003461"/>
              </a:solidFill>
              <a:latin typeface="Arial" pitchFamily="34" charset="0"/>
              <a:cs typeface="Arial" pitchFamily="34" charset="0"/>
            </a:endParaRPr>
          </a:p>
          <a:p>
            <a:pPr marL="342900" indent="-342900">
              <a:buFontTx/>
              <a:buChar char="-"/>
            </a:pPr>
            <a:r>
              <a:rPr lang="de-DE" sz="2000" b="1" dirty="0" smtClean="0">
                <a:solidFill>
                  <a:srgbClr val="003461"/>
                </a:solidFill>
                <a:latin typeface="Arial" pitchFamily="34" charset="0"/>
                <a:cs typeface="Arial" pitchFamily="34" charset="0"/>
              </a:rPr>
              <a:t>Ich möchte Data Mining betreiben.</a:t>
            </a:r>
          </a:p>
        </p:txBody>
      </p:sp>
    </p:spTree>
    <p:extLst>
      <p:ext uri="{BB962C8B-B14F-4D97-AF65-F5344CB8AC3E}">
        <p14:creationId xmlns:p14="http://schemas.microsoft.com/office/powerpoint/2010/main" val="110464070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28</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2554545"/>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Gibt es eine Standard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 ein Standard DWH dass man bei einem Kunden fertig implementieren kann?</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a:t>
            </a:r>
            <a:r>
              <a:rPr lang="de-DE" sz="2000" b="1" dirty="0" smtClean="0">
                <a:solidFill>
                  <a:srgbClr val="003461"/>
                </a:solidFill>
                <a:latin typeface="Arial" pitchFamily="34" charset="0"/>
                <a:cs typeface="Arial" pitchFamily="34" charset="0"/>
              </a:rPr>
              <a:t> Da jede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und jedes DWH speziell auf die Geschäftsanforderungen des Kunden ausgelegt sind, gibt es weder eine Standard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noch ein Standard DWH.</a:t>
            </a:r>
          </a:p>
        </p:txBody>
      </p:sp>
    </p:spTree>
    <p:extLst>
      <p:ext uri="{BB962C8B-B14F-4D97-AF65-F5344CB8AC3E}">
        <p14:creationId xmlns:p14="http://schemas.microsoft.com/office/powerpoint/2010/main" val="370606044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29</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2862322"/>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a:solidFill>
                  <a:srgbClr val="003461"/>
                </a:solidFill>
                <a:latin typeface="Arial" pitchFamily="34" charset="0"/>
                <a:cs typeface="Arial" pitchFamily="34" charset="0"/>
              </a:rPr>
              <a:t> </a:t>
            </a:r>
            <a:r>
              <a:rPr lang="de-DE" sz="2000" b="1" dirty="0" smtClean="0">
                <a:solidFill>
                  <a:srgbClr val="003461"/>
                </a:solidFill>
                <a:latin typeface="Arial" pitchFamily="34" charset="0"/>
                <a:cs typeface="Arial" pitchFamily="34" charset="0"/>
              </a:rPr>
              <a:t>Können wir die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 das DWH von vorhandenen Kunden übernehmen um den Aufwand gering zu halten?</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a:t>
            </a:r>
            <a:r>
              <a:rPr lang="de-DE" sz="2000" b="1" dirty="0" smtClean="0">
                <a:solidFill>
                  <a:srgbClr val="003461"/>
                </a:solidFill>
                <a:latin typeface="Arial" pitchFamily="34" charset="0"/>
                <a:cs typeface="Arial" pitchFamily="34" charset="0"/>
              </a:rPr>
              <a:t> Eine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und vor allem ein DWH sind immer sehr speziell nach den Geschäftsanforderungen des jeweiligen Kunden modelliert. Modelle anderer Kunden lassen sich zwar als Grundlage nutzen, müssen aber oft noch stark angepasst werden.</a:t>
            </a:r>
          </a:p>
        </p:txBody>
      </p:sp>
    </p:spTree>
    <p:extLst>
      <p:ext uri="{BB962C8B-B14F-4D97-AF65-F5344CB8AC3E}">
        <p14:creationId xmlns:p14="http://schemas.microsoft.com/office/powerpoint/2010/main" val="3952197963"/>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ist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46061687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30</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3170099"/>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Wie hoch ist der Aufwand für die Modellierung einer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 eines DWH?</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a:t>
            </a:r>
            <a:r>
              <a:rPr lang="de-DE" sz="2000" b="1" dirty="0" smtClean="0">
                <a:solidFill>
                  <a:srgbClr val="003461"/>
                </a:solidFill>
                <a:latin typeface="Arial" pitchFamily="34" charset="0"/>
                <a:cs typeface="Arial" pitchFamily="34" charset="0"/>
              </a:rPr>
              <a:t> Der Aufwand ist stark von den Geschäftsanforderungen des Kunden abhängig. Deshalb ist es wichtig alle Anforderungen im Vorfelde zu kennen.</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Als Orientierung: Die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und das DWH vom Stadtverkehr Lübeck wurden zusammen in der ersten Ausbauphase in ca. 8 LT realisiert.</a:t>
            </a:r>
          </a:p>
        </p:txBody>
      </p:sp>
    </p:spTree>
    <p:extLst>
      <p:ext uri="{BB962C8B-B14F-4D97-AF65-F5344CB8AC3E}">
        <p14:creationId xmlns:p14="http://schemas.microsoft.com/office/powerpoint/2010/main" val="2837847453"/>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FAQ</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31</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8" name="Textfeld 7"/>
          <p:cNvSpPr txBox="1"/>
          <p:nvPr/>
        </p:nvSpPr>
        <p:spPr>
          <a:xfrm>
            <a:off x="724399" y="1628800"/>
            <a:ext cx="7560840" cy="4401205"/>
          </a:xfrm>
          <a:prstGeom prst="rect">
            <a:avLst/>
          </a:prstGeom>
          <a:noFill/>
        </p:spPr>
        <p:txBody>
          <a:bodyPr wrap="square" rtlCol="0">
            <a:spAutoFit/>
          </a:bodyPr>
          <a:lstStyle/>
          <a:p>
            <a:r>
              <a:rPr lang="de-DE" sz="2000" b="1" u="sng" dirty="0" smtClean="0">
                <a:solidFill>
                  <a:srgbClr val="003461"/>
                </a:solidFill>
                <a:latin typeface="Arial" pitchFamily="34" charset="0"/>
                <a:cs typeface="Arial" pitchFamily="34" charset="0"/>
              </a:rPr>
              <a:t>Frage:</a:t>
            </a:r>
            <a:r>
              <a:rPr lang="de-DE" sz="2000" b="1" dirty="0" smtClean="0">
                <a:solidFill>
                  <a:srgbClr val="003461"/>
                </a:solidFill>
                <a:latin typeface="Arial" pitchFamily="34" charset="0"/>
                <a:cs typeface="Arial" pitchFamily="34" charset="0"/>
              </a:rPr>
              <a:t> Welche Fragen müssen dem Kunden gestellt werden um den Aufwand für eine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 ein DWH einschätzen zu können?</a:t>
            </a:r>
          </a:p>
          <a:p>
            <a:endParaRPr lang="de-DE" sz="2000" b="1" dirty="0">
              <a:solidFill>
                <a:srgbClr val="003461"/>
              </a:solidFill>
              <a:latin typeface="Arial" pitchFamily="34" charset="0"/>
              <a:cs typeface="Arial" pitchFamily="34" charset="0"/>
            </a:endParaRPr>
          </a:p>
          <a:p>
            <a:r>
              <a:rPr lang="de-DE" sz="2000" b="1" u="sng" dirty="0" smtClean="0">
                <a:solidFill>
                  <a:srgbClr val="003461"/>
                </a:solidFill>
                <a:latin typeface="Arial" pitchFamily="34" charset="0"/>
                <a:cs typeface="Arial" pitchFamily="34" charset="0"/>
              </a:rPr>
              <a:t>Antwort:</a:t>
            </a:r>
          </a:p>
          <a:p>
            <a:pPr marL="342900" indent="-342900">
              <a:buFontTx/>
              <a:buChar char="-"/>
            </a:pPr>
            <a:r>
              <a:rPr lang="de-DE" sz="2000" dirty="0" smtClean="0">
                <a:solidFill>
                  <a:srgbClr val="003461"/>
                </a:solidFill>
                <a:latin typeface="Arial" pitchFamily="34" charset="0"/>
                <a:cs typeface="Arial" pitchFamily="34" charset="0"/>
              </a:rPr>
              <a:t>Sind Kenntnisse vom Vorsystem vorhanden?</a:t>
            </a:r>
          </a:p>
          <a:p>
            <a:pPr marL="342900" indent="-342900">
              <a:buFontTx/>
              <a:buChar char="-"/>
            </a:pPr>
            <a:r>
              <a:rPr lang="de-DE" sz="2000" dirty="0" smtClean="0">
                <a:solidFill>
                  <a:srgbClr val="003461"/>
                </a:solidFill>
                <a:latin typeface="Arial" pitchFamily="34" charset="0"/>
                <a:cs typeface="Arial" pitchFamily="34" charset="0"/>
              </a:rPr>
              <a:t>Die Anzahl Vorsysteme?</a:t>
            </a:r>
          </a:p>
          <a:p>
            <a:pPr marL="342900" indent="-342900">
              <a:buFontTx/>
              <a:buChar char="-"/>
            </a:pPr>
            <a:r>
              <a:rPr lang="de-DE" sz="2000" dirty="0" smtClean="0">
                <a:solidFill>
                  <a:srgbClr val="003461"/>
                </a:solidFill>
                <a:latin typeface="Arial" pitchFamily="34" charset="0"/>
                <a:cs typeface="Arial" pitchFamily="34" charset="0"/>
              </a:rPr>
              <a:t>Sind </a:t>
            </a:r>
            <a:r>
              <a:rPr lang="de-DE" sz="2000" dirty="0" err="1" smtClean="0">
                <a:solidFill>
                  <a:srgbClr val="003461"/>
                </a:solidFill>
                <a:latin typeface="Arial" pitchFamily="34" charset="0"/>
                <a:cs typeface="Arial" pitchFamily="34" charset="0"/>
              </a:rPr>
              <a:t>Connectoren</a:t>
            </a:r>
            <a:r>
              <a:rPr lang="de-DE" sz="2000" dirty="0" smtClean="0">
                <a:solidFill>
                  <a:srgbClr val="003461"/>
                </a:solidFill>
                <a:latin typeface="Arial" pitchFamily="34" charset="0"/>
                <a:cs typeface="Arial" pitchFamily="34" charset="0"/>
              </a:rPr>
              <a:t> zu den Vorsystemen vorhanden (z.B. SAP, SAGE usw.)?</a:t>
            </a:r>
          </a:p>
          <a:p>
            <a:pPr marL="342900" indent="-342900">
              <a:buFontTx/>
              <a:buChar char="-"/>
            </a:pPr>
            <a:r>
              <a:rPr lang="de-DE" sz="2000" dirty="0" smtClean="0">
                <a:solidFill>
                  <a:srgbClr val="003461"/>
                </a:solidFill>
                <a:latin typeface="Arial" pitchFamily="34" charset="0"/>
                <a:cs typeface="Arial" pitchFamily="34" charset="0"/>
              </a:rPr>
              <a:t>Wie ist die Anbindung der Vorsysteme (Bandbreite, Geschwindigkeit)?</a:t>
            </a:r>
          </a:p>
          <a:p>
            <a:pPr marL="342900" indent="-342900">
              <a:buFontTx/>
              <a:buChar char="-"/>
            </a:pPr>
            <a:r>
              <a:rPr lang="de-DE" sz="2000" dirty="0" smtClean="0">
                <a:solidFill>
                  <a:srgbClr val="003461"/>
                </a:solidFill>
                <a:latin typeface="Arial" pitchFamily="34" charset="0"/>
                <a:cs typeface="Arial" pitchFamily="34" charset="0"/>
              </a:rPr>
              <a:t>Anzahl benötigter Tabellen aus dem Vorsystem?</a:t>
            </a:r>
          </a:p>
          <a:p>
            <a:pPr marL="342900" indent="-342900">
              <a:buFontTx/>
              <a:buChar char="-"/>
            </a:pPr>
            <a:r>
              <a:rPr lang="de-DE" sz="2000" dirty="0" smtClean="0">
                <a:solidFill>
                  <a:srgbClr val="003461"/>
                </a:solidFill>
                <a:latin typeface="Arial" pitchFamily="34" charset="0"/>
                <a:cs typeface="Arial" pitchFamily="34" charset="0"/>
              </a:rPr>
              <a:t>Mapping zwischen Vorsystemen nötig (manuelles Mapping)?</a:t>
            </a:r>
          </a:p>
          <a:p>
            <a:pPr marL="342900" indent="-342900">
              <a:buFontTx/>
              <a:buChar char="-"/>
            </a:pPr>
            <a:endParaRPr lang="de-DE" sz="2000"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173085996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Fragen?</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32</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224676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Vielen Dank!</a:t>
            </a:r>
          </a:p>
          <a:p>
            <a:pPr algn="ctr"/>
            <a:endParaRPr lang="de-DE" sz="2000" b="1" dirty="0">
              <a:solidFill>
                <a:srgbClr val="003461"/>
              </a:solidFill>
              <a:latin typeface="Arial" pitchFamily="34" charset="0"/>
              <a:cs typeface="Arial" pitchFamily="34" charset="0"/>
            </a:endParaRPr>
          </a:p>
          <a:p>
            <a:pPr algn="ctr"/>
            <a:endParaRPr lang="de-DE" sz="2000" b="1"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Gibt es noch weitere Fragen?</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163797124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Anhang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33</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400110"/>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Zusätzliche Folien</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52156010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34</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sp>
        <p:nvSpPr>
          <p:cNvPr id="21" name="Textfeld 20"/>
          <p:cNvSpPr txBox="1"/>
          <p:nvPr/>
        </p:nvSpPr>
        <p:spPr>
          <a:xfrm>
            <a:off x="395536" y="1890470"/>
            <a:ext cx="4855713" cy="400110"/>
          </a:xfrm>
          <a:prstGeom prst="rect">
            <a:avLst/>
          </a:prstGeom>
          <a:noFill/>
        </p:spPr>
        <p:txBody>
          <a:bodyPr wrap="square" rtlCol="0">
            <a:spAutoFit/>
          </a:bodyPr>
          <a:lstStyle/>
          <a:p>
            <a:r>
              <a:rPr lang="de-DE" sz="2000" b="1" dirty="0" err="1" smtClean="0">
                <a:solidFill>
                  <a:srgbClr val="003461"/>
                </a:solidFill>
                <a:latin typeface="Arial" pitchFamily="34" charset="0"/>
                <a:cs typeface="Arial" pitchFamily="34" charset="0"/>
              </a:rPr>
              <a:t>STG_DIM_Buchungskreis</a:t>
            </a:r>
            <a:endParaRPr lang="de-DE" sz="2000" b="1" dirty="0" smtClean="0">
              <a:solidFill>
                <a:srgbClr val="003461"/>
              </a:solidFill>
              <a:latin typeface="Arial" pitchFamily="34" charset="0"/>
              <a:cs typeface="Arial" pitchFamily="34" charset="0"/>
            </a:endParaRPr>
          </a:p>
        </p:txBody>
      </p:sp>
      <p:sp>
        <p:nvSpPr>
          <p:cNvPr id="22" name="Textfeld 21"/>
          <p:cNvSpPr txBox="1"/>
          <p:nvPr/>
        </p:nvSpPr>
        <p:spPr>
          <a:xfrm>
            <a:off x="467544" y="3796972"/>
            <a:ext cx="4855713" cy="400110"/>
          </a:xfrm>
          <a:prstGeom prst="rect">
            <a:avLst/>
          </a:prstGeom>
          <a:noFill/>
        </p:spPr>
        <p:txBody>
          <a:bodyPr wrap="square" rtlCol="0">
            <a:spAutoFit/>
          </a:bodyPr>
          <a:lstStyle/>
          <a:p>
            <a:r>
              <a:rPr lang="de-DE" sz="2000" b="1" dirty="0" err="1" smtClean="0">
                <a:solidFill>
                  <a:srgbClr val="003461"/>
                </a:solidFill>
                <a:latin typeface="Arial" pitchFamily="34" charset="0"/>
                <a:cs typeface="Arial" pitchFamily="34" charset="0"/>
              </a:rPr>
              <a:t>STG_FAKT_Profitcenter</a:t>
            </a:r>
            <a:endParaRPr lang="de-DE" sz="2000" b="1" dirty="0" smtClean="0">
              <a:solidFill>
                <a:srgbClr val="003461"/>
              </a:solidFill>
              <a:latin typeface="Arial" pitchFamily="34" charset="0"/>
              <a:cs typeface="Arial" pitchFamily="34" charset="0"/>
            </a:endParaRPr>
          </a:p>
        </p:txBody>
      </p:sp>
      <p:sp>
        <p:nvSpPr>
          <p:cNvPr id="25" name="Textfeld 24"/>
          <p:cNvSpPr txBox="1"/>
          <p:nvPr/>
        </p:nvSpPr>
        <p:spPr>
          <a:xfrm>
            <a:off x="6084168" y="1490360"/>
            <a:ext cx="2063455" cy="400110"/>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Sternschema</a:t>
            </a:r>
            <a:endParaRPr lang="de-DE" sz="2000" b="1" dirty="0">
              <a:solidFill>
                <a:srgbClr val="003461"/>
              </a:solidFill>
              <a:latin typeface="Arial" pitchFamily="34" charset="0"/>
              <a:cs typeface="Arial" pitchFamily="34" charset="0"/>
            </a:endParaRPr>
          </a:p>
        </p:txBody>
      </p:sp>
      <p:sp>
        <p:nvSpPr>
          <p:cNvPr id="26" name="Textfeld 25"/>
          <p:cNvSpPr txBox="1"/>
          <p:nvPr/>
        </p:nvSpPr>
        <p:spPr>
          <a:xfrm>
            <a:off x="4539823" y="2526264"/>
            <a:ext cx="3704309"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Fakten und Dimensionen sind über eindeutige Geschäftsschlüssel miteinander verbunden</a:t>
            </a:r>
            <a:endParaRPr lang="de-DE" sz="2000" b="1" dirty="0">
              <a:solidFill>
                <a:srgbClr val="003461"/>
              </a:solidFill>
              <a:latin typeface="Arial" pitchFamily="34" charset="0"/>
              <a:cs typeface="Arial" pitchFamily="34" charset="0"/>
            </a:endParaRPr>
          </a:p>
        </p:txBody>
      </p:sp>
      <p:pic>
        <p:nvPicPr>
          <p:cNvPr id="3" name="Grafik 2"/>
          <p:cNvPicPr>
            <a:picLocks noChangeAspect="1"/>
          </p:cNvPicPr>
          <p:nvPr/>
        </p:nvPicPr>
        <p:blipFill>
          <a:blip r:embed="rId2"/>
          <a:stretch>
            <a:fillRect/>
          </a:stretch>
        </p:blipFill>
        <p:spPr>
          <a:xfrm>
            <a:off x="470902" y="2424987"/>
            <a:ext cx="3486150" cy="1028700"/>
          </a:xfrm>
          <a:prstGeom prst="rect">
            <a:avLst/>
          </a:prstGeom>
        </p:spPr>
      </p:pic>
      <p:pic>
        <p:nvPicPr>
          <p:cNvPr id="7" name="Grafik 6"/>
          <p:cNvPicPr>
            <a:picLocks noChangeAspect="1"/>
          </p:cNvPicPr>
          <p:nvPr/>
        </p:nvPicPr>
        <p:blipFill>
          <a:blip r:embed="rId3"/>
          <a:stretch>
            <a:fillRect/>
          </a:stretch>
        </p:blipFill>
        <p:spPr>
          <a:xfrm>
            <a:off x="467544" y="4315516"/>
            <a:ext cx="6905625" cy="981075"/>
          </a:xfrm>
          <a:prstGeom prst="rect">
            <a:avLst/>
          </a:prstGeom>
        </p:spPr>
      </p:pic>
      <p:cxnSp>
        <p:nvCxnSpPr>
          <p:cNvPr id="17" name="Gerade Verbindung mit Pfeil 16"/>
          <p:cNvCxnSpPr/>
          <p:nvPr/>
        </p:nvCxnSpPr>
        <p:spPr>
          <a:xfrm flipH="1" flipV="1">
            <a:off x="1115616" y="2708920"/>
            <a:ext cx="2232248" cy="18722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34749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35</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sp>
        <p:nvSpPr>
          <p:cNvPr id="3" name="Rechteck 2"/>
          <p:cNvSpPr/>
          <p:nvPr/>
        </p:nvSpPr>
        <p:spPr>
          <a:xfrm>
            <a:off x="1615935" y="2268777"/>
            <a:ext cx="1743750"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STG_DIM_Buchungskreis</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DIM_Name</a:t>
            </a:r>
            <a:endParaRPr lang="de-DE" sz="1200" b="1" dirty="0">
              <a:latin typeface="Arial Narrow" pitchFamily="34" charset="0"/>
            </a:endParaRPr>
          </a:p>
        </p:txBody>
      </p:sp>
      <p:sp>
        <p:nvSpPr>
          <p:cNvPr id="14" name="Rechteck 13"/>
          <p:cNvSpPr/>
          <p:nvPr/>
        </p:nvSpPr>
        <p:spPr>
          <a:xfrm>
            <a:off x="3984200" y="1571581"/>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STG_DIM_Datenart</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DIM_Name</a:t>
            </a:r>
            <a:endParaRPr lang="de-DE" sz="1200" b="1" dirty="0">
              <a:latin typeface="Arial Narrow" pitchFamily="34" charset="0"/>
            </a:endParaRPr>
          </a:p>
        </p:txBody>
      </p:sp>
      <p:sp>
        <p:nvSpPr>
          <p:cNvPr id="15" name="Rechteck 14"/>
          <p:cNvSpPr/>
          <p:nvPr/>
        </p:nvSpPr>
        <p:spPr>
          <a:xfrm>
            <a:off x="6352465" y="2268777"/>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STG_DIM_Konto</a:t>
            </a:r>
            <a:r>
              <a:rPr lang="de-DE" sz="1200" b="1" dirty="0" smtClean="0">
                <a:latin typeface="Arial Narrow" pitchFamily="34" charset="0"/>
              </a:rPr>
              <a:t/>
            </a:r>
            <a:br>
              <a:rPr lang="de-DE" sz="1200" b="1" dirty="0" smtClean="0">
                <a:latin typeface="Arial Narrow" pitchFamily="34" charset="0"/>
              </a:rPr>
            </a:br>
            <a:endParaRPr lang="de-DE" sz="1200" b="1" dirty="0" smtClean="0">
              <a:latin typeface="Arial Narrow" pitchFamily="34" charset="0"/>
            </a:endParaRPr>
          </a:p>
          <a:p>
            <a:pPr algn="ctr"/>
            <a:r>
              <a:rPr lang="de-DE" sz="1200" b="1" dirty="0" err="1" smtClean="0">
                <a:latin typeface="Arial Narrow" pitchFamily="34" charset="0"/>
              </a:rPr>
              <a:t>DIM_Name</a:t>
            </a:r>
            <a:endParaRPr lang="de-DE" sz="1200" b="1" dirty="0">
              <a:latin typeface="Arial Narrow" pitchFamily="34" charset="0"/>
            </a:endParaRPr>
          </a:p>
        </p:txBody>
      </p:sp>
      <p:sp>
        <p:nvSpPr>
          <p:cNvPr id="16" name="Rechteck 15"/>
          <p:cNvSpPr/>
          <p:nvPr/>
        </p:nvSpPr>
        <p:spPr>
          <a:xfrm>
            <a:off x="1615935" y="4948534"/>
            <a:ext cx="1743750"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STG_DIM_Profitcenter</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DIM_Name</a:t>
            </a:r>
            <a:endParaRPr lang="de-DE" sz="1200" b="1" dirty="0">
              <a:latin typeface="Arial Narrow" pitchFamily="34" charset="0"/>
            </a:endParaRPr>
          </a:p>
        </p:txBody>
      </p:sp>
      <p:sp>
        <p:nvSpPr>
          <p:cNvPr id="17" name="Rechteck 16"/>
          <p:cNvSpPr/>
          <p:nvPr/>
        </p:nvSpPr>
        <p:spPr>
          <a:xfrm>
            <a:off x="6352465" y="4948534"/>
            <a:ext cx="1512168" cy="10081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STG_DIM_Zeit</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DIM_Name</a:t>
            </a:r>
            <a:endParaRPr lang="de-DE" sz="1200" b="1" dirty="0">
              <a:latin typeface="Arial Narrow" pitchFamily="34" charset="0"/>
            </a:endParaRPr>
          </a:p>
        </p:txBody>
      </p:sp>
      <p:sp>
        <p:nvSpPr>
          <p:cNvPr id="18" name="Rechteck 17"/>
          <p:cNvSpPr/>
          <p:nvPr/>
        </p:nvSpPr>
        <p:spPr>
          <a:xfrm>
            <a:off x="3627183" y="3276889"/>
            <a:ext cx="2226202" cy="167164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200" b="1" dirty="0" err="1" smtClean="0">
                <a:latin typeface="Arial Narrow" pitchFamily="34" charset="0"/>
              </a:rPr>
              <a:t>STG_FAKT_Profitcenter</a:t>
            </a:r>
            <a:r>
              <a:rPr lang="de-DE" sz="1200" b="1" dirty="0" smtClean="0">
                <a:latin typeface="Arial Narrow" pitchFamily="34" charset="0"/>
              </a:rPr>
              <a:t/>
            </a:r>
            <a:br>
              <a:rPr lang="de-DE" sz="1200" b="1" dirty="0" smtClean="0">
                <a:latin typeface="Arial Narrow" pitchFamily="34" charset="0"/>
              </a:rPr>
            </a:b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DIM_Buchungskreis_Name</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DIM_Datenart_Name</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DIM_Konto_Name</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DIM_Profitcenter_Name</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DIM_Zeit_Name</a:t>
            </a:r>
            <a:r>
              <a:rPr lang="de-DE" sz="1200" b="1" dirty="0" smtClean="0">
                <a:latin typeface="Arial Narrow" pitchFamily="34" charset="0"/>
              </a:rPr>
              <a:t/>
            </a:r>
            <a:br>
              <a:rPr lang="de-DE" sz="1200" b="1" dirty="0" smtClean="0">
                <a:latin typeface="Arial Narrow" pitchFamily="34" charset="0"/>
              </a:rPr>
            </a:br>
            <a:r>
              <a:rPr lang="de-DE" sz="1200" b="1" dirty="0" err="1" smtClean="0">
                <a:latin typeface="Arial Narrow" pitchFamily="34" charset="0"/>
              </a:rPr>
              <a:t>Measure_Wert</a:t>
            </a:r>
            <a:endParaRPr lang="de-DE" sz="1200" b="1" dirty="0">
              <a:latin typeface="Arial Narrow" pitchFamily="34" charset="0"/>
            </a:endParaRPr>
          </a:p>
        </p:txBody>
      </p:sp>
      <p:cxnSp>
        <p:nvCxnSpPr>
          <p:cNvPr id="13" name="Gerader Verbinder 12"/>
          <p:cNvCxnSpPr/>
          <p:nvPr/>
        </p:nvCxnSpPr>
        <p:spPr>
          <a:xfrm>
            <a:off x="3128103" y="2914381"/>
            <a:ext cx="499080" cy="3625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14" idx="2"/>
            <a:endCxn id="18" idx="0"/>
          </p:cNvCxnSpPr>
          <p:nvPr/>
        </p:nvCxnSpPr>
        <p:spPr>
          <a:xfrm>
            <a:off x="4740284" y="2579693"/>
            <a:ext cx="0" cy="6971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V="1">
            <a:off x="5849788" y="2928291"/>
            <a:ext cx="502677" cy="3485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V="1">
            <a:off x="3128103" y="4437112"/>
            <a:ext cx="499080" cy="5114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flipH="1" flipV="1">
            <a:off x="5849788" y="4433803"/>
            <a:ext cx="542190" cy="5147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120883" y="1492304"/>
            <a:ext cx="2063455" cy="400110"/>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Sternschema</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067107744"/>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smtClean="0"/>
              <a:t>Data Warehouse</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36</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3923928" y="454173"/>
            <a:ext cx="3353199"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Data Warehouse</a:t>
            </a:r>
            <a:br>
              <a:rPr lang="de-DE" sz="2000" b="1" dirty="0" smtClean="0">
                <a:solidFill>
                  <a:srgbClr val="003461"/>
                </a:solidFill>
                <a:latin typeface="Arial" pitchFamily="34" charset="0"/>
                <a:cs typeface="Arial" pitchFamily="34" charset="0"/>
              </a:rPr>
            </a:br>
            <a:r>
              <a:rPr lang="de-DE" sz="2000" b="1" dirty="0" smtClean="0">
                <a:solidFill>
                  <a:srgbClr val="003461"/>
                </a:solidFill>
                <a:latin typeface="Arial" pitchFamily="34" charset="0"/>
                <a:cs typeface="Arial" pitchFamily="34" charset="0"/>
              </a:rPr>
              <a:t>Stadtverkehr Lübeck</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endParaRPr lang="de-DE" sz="2000" b="1" dirty="0">
              <a:solidFill>
                <a:srgbClr val="003461"/>
              </a:solidFill>
              <a:latin typeface="Arial" pitchFamily="34" charset="0"/>
              <a:cs typeface="Arial" pitchFamily="34" charset="0"/>
            </a:endParaRPr>
          </a:p>
        </p:txBody>
      </p:sp>
      <p:pic>
        <p:nvPicPr>
          <p:cNvPr id="8" name="Grafik 7"/>
          <p:cNvPicPr>
            <a:picLocks noChangeAspect="1"/>
          </p:cNvPicPr>
          <p:nvPr/>
        </p:nvPicPr>
        <p:blipFill>
          <a:blip r:embed="rId2"/>
          <a:stretch>
            <a:fillRect/>
          </a:stretch>
        </p:blipFill>
        <p:spPr>
          <a:xfrm>
            <a:off x="467544" y="2403439"/>
            <a:ext cx="4019550" cy="971550"/>
          </a:xfrm>
          <a:prstGeom prst="rect">
            <a:avLst/>
          </a:prstGeom>
        </p:spPr>
      </p:pic>
      <p:sp>
        <p:nvSpPr>
          <p:cNvPr id="21" name="Textfeld 20"/>
          <p:cNvSpPr txBox="1"/>
          <p:nvPr/>
        </p:nvSpPr>
        <p:spPr>
          <a:xfrm>
            <a:off x="395536" y="1890470"/>
            <a:ext cx="4855713" cy="400110"/>
          </a:xfrm>
          <a:prstGeom prst="rect">
            <a:avLst/>
          </a:prstGeom>
          <a:noFill/>
        </p:spPr>
        <p:txBody>
          <a:bodyPr wrap="square" rtlCol="0">
            <a:spAutoFit/>
          </a:bodyPr>
          <a:lstStyle/>
          <a:p>
            <a:r>
              <a:rPr lang="de-DE" sz="2000" b="1" dirty="0" err="1" smtClean="0">
                <a:solidFill>
                  <a:srgbClr val="003461"/>
                </a:solidFill>
                <a:latin typeface="Arial" pitchFamily="34" charset="0"/>
                <a:cs typeface="Arial" pitchFamily="34" charset="0"/>
              </a:rPr>
              <a:t>DIM_Buchungskreis</a:t>
            </a:r>
            <a:endParaRPr lang="de-DE" sz="2000" b="1" dirty="0" smtClean="0">
              <a:solidFill>
                <a:srgbClr val="003461"/>
              </a:solidFill>
              <a:latin typeface="Arial" pitchFamily="34" charset="0"/>
              <a:cs typeface="Arial" pitchFamily="34" charset="0"/>
            </a:endParaRPr>
          </a:p>
        </p:txBody>
      </p:sp>
      <p:pic>
        <p:nvPicPr>
          <p:cNvPr id="12" name="Grafik 11"/>
          <p:cNvPicPr>
            <a:picLocks noChangeAspect="1"/>
          </p:cNvPicPr>
          <p:nvPr/>
        </p:nvPicPr>
        <p:blipFill>
          <a:blip r:embed="rId3"/>
          <a:stretch>
            <a:fillRect/>
          </a:stretch>
        </p:blipFill>
        <p:spPr>
          <a:xfrm>
            <a:off x="467544" y="4309940"/>
            <a:ext cx="6496050" cy="942975"/>
          </a:xfrm>
          <a:prstGeom prst="rect">
            <a:avLst/>
          </a:prstGeom>
        </p:spPr>
      </p:pic>
      <p:sp>
        <p:nvSpPr>
          <p:cNvPr id="22" name="Textfeld 21"/>
          <p:cNvSpPr txBox="1"/>
          <p:nvPr/>
        </p:nvSpPr>
        <p:spPr>
          <a:xfrm>
            <a:off x="467544" y="3796972"/>
            <a:ext cx="4855713" cy="400110"/>
          </a:xfrm>
          <a:prstGeom prst="rect">
            <a:avLst/>
          </a:prstGeom>
          <a:noFill/>
        </p:spPr>
        <p:txBody>
          <a:bodyPr wrap="square" rtlCol="0">
            <a:spAutoFit/>
          </a:bodyPr>
          <a:lstStyle/>
          <a:p>
            <a:r>
              <a:rPr lang="de-DE" sz="2000" b="1" dirty="0" err="1" smtClean="0">
                <a:solidFill>
                  <a:srgbClr val="003461"/>
                </a:solidFill>
                <a:latin typeface="Arial" pitchFamily="34" charset="0"/>
                <a:cs typeface="Arial" pitchFamily="34" charset="0"/>
              </a:rPr>
              <a:t>FAKT_Profitcenter</a:t>
            </a:r>
            <a:endParaRPr lang="de-DE" sz="2000" b="1" dirty="0" smtClean="0">
              <a:solidFill>
                <a:srgbClr val="003461"/>
              </a:solidFill>
              <a:latin typeface="Arial" pitchFamily="34" charset="0"/>
              <a:cs typeface="Arial" pitchFamily="34" charset="0"/>
            </a:endParaRPr>
          </a:p>
        </p:txBody>
      </p:sp>
      <p:cxnSp>
        <p:nvCxnSpPr>
          <p:cNvPr id="24" name="Gerade Verbindung mit Pfeil 23"/>
          <p:cNvCxnSpPr/>
          <p:nvPr/>
        </p:nvCxnSpPr>
        <p:spPr>
          <a:xfrm flipH="1" flipV="1">
            <a:off x="1115616" y="2708920"/>
            <a:ext cx="2232248" cy="18722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6084168" y="1490360"/>
            <a:ext cx="2063455" cy="400110"/>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Sternschema</a:t>
            </a:r>
            <a:endParaRPr lang="de-DE" sz="2000" b="1" dirty="0">
              <a:solidFill>
                <a:srgbClr val="003461"/>
              </a:solidFill>
              <a:latin typeface="Arial" pitchFamily="34" charset="0"/>
              <a:cs typeface="Arial" pitchFamily="34" charset="0"/>
            </a:endParaRPr>
          </a:p>
        </p:txBody>
      </p:sp>
      <p:sp>
        <p:nvSpPr>
          <p:cNvPr id="26" name="Textfeld 25"/>
          <p:cNvSpPr txBox="1"/>
          <p:nvPr/>
        </p:nvSpPr>
        <p:spPr>
          <a:xfrm>
            <a:off x="4539823" y="2526264"/>
            <a:ext cx="3704309"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Fakten und Dimensionen sind über eindeutige Schlüssel miteinander verbunden</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418733274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4</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2554545"/>
          </a:xfrm>
          <a:prstGeom prst="rect">
            <a:avLst/>
          </a:prstGeom>
          <a:noFill/>
        </p:spPr>
        <p:txBody>
          <a:bodyPr wrap="square" rtlCol="0">
            <a:spAutoFit/>
          </a:bodyPr>
          <a:lstStyle/>
          <a:p>
            <a:pPr algn="ctr"/>
            <a:r>
              <a:rPr lang="de-DE" sz="2000" b="1" u="sng" dirty="0" err="1" smtClean="0">
                <a:solidFill>
                  <a:srgbClr val="003461"/>
                </a:solidFill>
                <a:latin typeface="Arial" pitchFamily="34" charset="0"/>
                <a:cs typeface="Arial" pitchFamily="34" charset="0"/>
              </a:rPr>
              <a:t>Staging</a:t>
            </a:r>
            <a:endParaRPr lang="de-DE" sz="2000" b="1" u="sng" dirty="0" smtClean="0">
              <a:solidFill>
                <a:srgbClr val="003461"/>
              </a:solidFill>
              <a:latin typeface="Arial" pitchFamily="34" charset="0"/>
              <a:cs typeface="Arial" pitchFamily="34" charset="0"/>
            </a:endParaRP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ist ein Prozess der Informationsintegration.</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deckt den relationalen Teil eines ETL-Prozesses ab.</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Das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findet in einer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 statt.</a:t>
            </a:r>
          </a:p>
        </p:txBody>
      </p:sp>
    </p:spTree>
    <p:extLst>
      <p:ext uri="{BB962C8B-B14F-4D97-AF65-F5344CB8AC3E}">
        <p14:creationId xmlns:p14="http://schemas.microsoft.com/office/powerpoint/2010/main" val="175390167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5</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ist eine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2289719239"/>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6</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4585871"/>
          </a:xfrm>
          <a:prstGeom prst="rect">
            <a:avLst/>
          </a:prstGeom>
          <a:noFill/>
        </p:spPr>
        <p:txBody>
          <a:bodyPr wrap="square" rtlCol="0">
            <a:spAutoFit/>
          </a:bodyPr>
          <a:lstStyle/>
          <a:p>
            <a:pPr algn="ctr"/>
            <a:r>
              <a:rPr lang="de-DE" sz="2000" b="1" u="sng" dirty="0" smtClean="0">
                <a:solidFill>
                  <a:srgbClr val="003461"/>
                </a:solidFill>
                <a:latin typeface="Arial" pitchFamily="34" charset="0"/>
                <a:cs typeface="Arial" pitchFamily="34" charset="0"/>
              </a:rPr>
              <a:t>Was ist eine </a:t>
            </a:r>
            <a:r>
              <a:rPr lang="de-DE" sz="2000" b="1" u="sng" dirty="0" err="1" smtClean="0">
                <a:solidFill>
                  <a:srgbClr val="003461"/>
                </a:solidFill>
                <a:latin typeface="Arial" pitchFamily="34" charset="0"/>
                <a:cs typeface="Arial" pitchFamily="34" charset="0"/>
              </a:rPr>
              <a:t>Staging</a:t>
            </a:r>
            <a:r>
              <a:rPr lang="de-DE" sz="2000" b="1" u="sng" dirty="0" smtClean="0">
                <a:solidFill>
                  <a:srgbClr val="003461"/>
                </a:solidFill>
                <a:latin typeface="Arial" pitchFamily="34" charset="0"/>
                <a:cs typeface="Arial" pitchFamily="34" charset="0"/>
              </a:rPr>
              <a:t> Area?</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b="1" dirty="0" smtClean="0">
                <a:solidFill>
                  <a:srgbClr val="003461"/>
                </a:solidFill>
                <a:latin typeface="Arial" pitchFamily="34" charset="0"/>
                <a:cs typeface="Arial" pitchFamily="34" charset="0"/>
              </a:rPr>
              <a:t>Eine </a:t>
            </a:r>
            <a:r>
              <a:rPr lang="de-DE" b="1" dirty="0" err="1" smtClean="0">
                <a:solidFill>
                  <a:srgbClr val="003461"/>
                </a:solidFill>
                <a:latin typeface="Arial" pitchFamily="34" charset="0"/>
                <a:cs typeface="Arial" pitchFamily="34" charset="0"/>
              </a:rPr>
              <a:t>Staging</a:t>
            </a:r>
            <a:r>
              <a:rPr lang="de-DE" b="1" dirty="0" smtClean="0">
                <a:solidFill>
                  <a:srgbClr val="003461"/>
                </a:solidFill>
                <a:latin typeface="Arial" pitchFamily="34" charset="0"/>
                <a:cs typeface="Arial" pitchFamily="34" charset="0"/>
              </a:rPr>
              <a:t> Area ist i.d.R. eine separate relationale Datenbank oder ein separates Datenbankschema.</a:t>
            </a:r>
          </a:p>
          <a:p>
            <a:pPr marL="342900" indent="-342900">
              <a:buFont typeface="Arial" pitchFamily="34" charset="0"/>
              <a:buChar char="•"/>
            </a:pPr>
            <a:endParaRPr lang="de-DE" b="1" dirty="0" smtClean="0">
              <a:solidFill>
                <a:srgbClr val="003461"/>
              </a:solidFill>
              <a:latin typeface="Arial" pitchFamily="34" charset="0"/>
              <a:cs typeface="Arial" pitchFamily="34" charset="0"/>
            </a:endParaRPr>
          </a:p>
          <a:p>
            <a:pPr marL="342900" indent="-342900">
              <a:buFont typeface="Arial" pitchFamily="34" charset="0"/>
              <a:buChar char="•"/>
            </a:pPr>
            <a:r>
              <a:rPr lang="de-DE" b="1" dirty="0" smtClean="0">
                <a:solidFill>
                  <a:srgbClr val="003461"/>
                </a:solidFill>
                <a:latin typeface="Arial" pitchFamily="34" charset="0"/>
                <a:cs typeface="Arial" pitchFamily="34" charset="0"/>
              </a:rPr>
              <a:t>Die Daten in einer </a:t>
            </a:r>
            <a:r>
              <a:rPr lang="de-DE" b="1" dirty="0" err="1" smtClean="0">
                <a:solidFill>
                  <a:srgbClr val="003461"/>
                </a:solidFill>
                <a:latin typeface="Arial" pitchFamily="34" charset="0"/>
                <a:cs typeface="Arial" pitchFamily="34" charset="0"/>
              </a:rPr>
              <a:t>Staging</a:t>
            </a:r>
            <a:r>
              <a:rPr lang="de-DE" b="1" dirty="0" smtClean="0">
                <a:solidFill>
                  <a:srgbClr val="003461"/>
                </a:solidFill>
                <a:latin typeface="Arial" pitchFamily="34" charset="0"/>
                <a:cs typeface="Arial" pitchFamily="34" charset="0"/>
              </a:rPr>
              <a:t> Area sind flüchtig und werden bei der nächsten Ausführung des ETL-Prozesses wieder überschrieben.</a:t>
            </a:r>
          </a:p>
          <a:p>
            <a:pPr marL="342900" indent="-342900">
              <a:buFont typeface="Arial" pitchFamily="34" charset="0"/>
              <a:buChar char="•"/>
            </a:pPr>
            <a:endParaRPr lang="de-DE" b="1" dirty="0">
              <a:solidFill>
                <a:srgbClr val="003461"/>
              </a:solidFill>
              <a:latin typeface="Arial" pitchFamily="34" charset="0"/>
              <a:cs typeface="Arial" pitchFamily="34" charset="0"/>
            </a:endParaRPr>
          </a:p>
          <a:p>
            <a:pPr marL="342900" indent="-342900">
              <a:buFont typeface="Arial" pitchFamily="34" charset="0"/>
              <a:buChar char="•"/>
            </a:pPr>
            <a:r>
              <a:rPr lang="de-DE" b="1" dirty="0" smtClean="0">
                <a:solidFill>
                  <a:srgbClr val="003461"/>
                </a:solidFill>
                <a:latin typeface="Arial" pitchFamily="34" charset="0"/>
                <a:cs typeface="Arial" pitchFamily="34" charset="0"/>
              </a:rPr>
              <a:t>Enthält i.d.R. nur die Daten, die seit dem letzten ETL-Durchlauf verändert, gelöscht oder neu hinzugekommen sind.</a:t>
            </a:r>
          </a:p>
          <a:p>
            <a:pPr marL="342900" indent="-342900">
              <a:buFont typeface="Arial" pitchFamily="34" charset="0"/>
              <a:buChar char="•"/>
            </a:pPr>
            <a:endParaRPr lang="de-DE" b="1" dirty="0">
              <a:solidFill>
                <a:srgbClr val="003461"/>
              </a:solidFill>
              <a:latin typeface="Arial" pitchFamily="34" charset="0"/>
              <a:cs typeface="Arial" pitchFamily="34" charset="0"/>
            </a:endParaRPr>
          </a:p>
          <a:p>
            <a:pPr marL="342900" indent="-342900">
              <a:buFont typeface="Arial" pitchFamily="34" charset="0"/>
              <a:buChar char="•"/>
            </a:pPr>
            <a:r>
              <a:rPr lang="de-DE" b="1" dirty="0" smtClean="0">
                <a:solidFill>
                  <a:srgbClr val="003461"/>
                </a:solidFill>
                <a:latin typeface="Arial" pitchFamily="34" charset="0"/>
                <a:cs typeface="Arial" pitchFamily="34" charset="0"/>
              </a:rPr>
              <a:t>Eine </a:t>
            </a:r>
            <a:r>
              <a:rPr lang="de-DE" b="1" dirty="0" err="1" smtClean="0">
                <a:solidFill>
                  <a:srgbClr val="003461"/>
                </a:solidFill>
                <a:latin typeface="Arial" pitchFamily="34" charset="0"/>
                <a:cs typeface="Arial" pitchFamily="34" charset="0"/>
              </a:rPr>
              <a:t>Staging</a:t>
            </a:r>
            <a:r>
              <a:rPr lang="de-DE" b="1" dirty="0" smtClean="0">
                <a:solidFill>
                  <a:srgbClr val="003461"/>
                </a:solidFill>
                <a:latin typeface="Arial" pitchFamily="34" charset="0"/>
                <a:cs typeface="Arial" pitchFamily="34" charset="0"/>
              </a:rPr>
              <a:t> Area ist für ETL-Zwecke optimiert, nicht für Analysen oder Reporting.</a:t>
            </a:r>
          </a:p>
          <a:p>
            <a:pPr marL="342900" indent="-342900">
              <a:buFont typeface="Arial" pitchFamily="34" charset="0"/>
              <a:buChar char="•"/>
            </a:pPr>
            <a:endParaRPr lang="de-DE" b="1" dirty="0">
              <a:solidFill>
                <a:srgbClr val="003461"/>
              </a:solidFill>
              <a:latin typeface="Arial" pitchFamily="34" charset="0"/>
              <a:cs typeface="Arial" pitchFamily="34" charset="0"/>
            </a:endParaRPr>
          </a:p>
          <a:p>
            <a:pPr marL="342900" indent="-342900">
              <a:buFont typeface="Arial" pitchFamily="34" charset="0"/>
              <a:buChar char="•"/>
            </a:pPr>
            <a:r>
              <a:rPr lang="de-DE" b="1" dirty="0" smtClean="0">
                <a:solidFill>
                  <a:srgbClr val="003461"/>
                </a:solidFill>
                <a:latin typeface="Arial" pitchFamily="34" charset="0"/>
                <a:cs typeface="Arial" pitchFamily="34" charset="0"/>
              </a:rPr>
              <a:t>Dient als Vorstufe zu der Zieldatenbank (z.B. Data Warehouse oder OLAP-Würfel).</a:t>
            </a:r>
            <a:endParaRPr lang="de-DE"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182727389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7</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passiert im </a:t>
            </a:r>
            <a:r>
              <a:rPr lang="de-DE" sz="2000" b="1" dirty="0" err="1" smtClean="0">
                <a:solidFill>
                  <a:srgbClr val="003461"/>
                </a:solidFill>
                <a:latin typeface="Arial" pitchFamily="34" charset="0"/>
                <a:cs typeface="Arial" pitchFamily="34" charset="0"/>
              </a:rPr>
              <a:t>Staging</a:t>
            </a:r>
            <a:r>
              <a:rPr lang="de-DE" sz="2000" b="1" dirty="0">
                <a:solidFill>
                  <a:srgbClr val="003461"/>
                </a:solidFill>
                <a:latin typeface="Arial" pitchFamily="34" charset="0"/>
                <a:cs typeface="Arial" pitchFamily="34" charset="0"/>
              </a:rPr>
              <a:t>?</a:t>
            </a: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53556814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8</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10" name="Textfeld 9"/>
          <p:cNvSpPr txBox="1"/>
          <p:nvPr/>
        </p:nvSpPr>
        <p:spPr>
          <a:xfrm>
            <a:off x="724399" y="1628800"/>
            <a:ext cx="7560840" cy="4093428"/>
          </a:xfrm>
          <a:prstGeom prst="rect">
            <a:avLst/>
          </a:prstGeom>
          <a:noFill/>
        </p:spPr>
        <p:txBody>
          <a:bodyPr wrap="square" rtlCol="0">
            <a:spAutoFit/>
          </a:bodyPr>
          <a:lstStyle/>
          <a:p>
            <a:pPr algn="ctr"/>
            <a:r>
              <a:rPr lang="de-DE" sz="2000" b="1" u="sng" dirty="0" err="1" smtClean="0">
                <a:solidFill>
                  <a:srgbClr val="003461"/>
                </a:solidFill>
                <a:latin typeface="Arial" pitchFamily="34" charset="0"/>
                <a:cs typeface="Arial" pitchFamily="34" charset="0"/>
              </a:rPr>
              <a:t>Staging</a:t>
            </a:r>
            <a:r>
              <a:rPr lang="de-DE" sz="2000" b="1" u="sng" dirty="0" smtClean="0">
                <a:solidFill>
                  <a:srgbClr val="003461"/>
                </a:solidFill>
                <a:latin typeface="Arial" pitchFamily="34" charset="0"/>
                <a:cs typeface="Arial" pitchFamily="34" charset="0"/>
              </a:rPr>
              <a:t> ETL-Prozess</a:t>
            </a:r>
          </a:p>
          <a:p>
            <a:pPr algn="ctr"/>
            <a:endParaRPr lang="de-DE" sz="2000" b="1" dirty="0" smtClean="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Schritt 1: Daten werden aus einem oder mehreren Vorsystemen 1:1 extrahiert und temporär zwischengespeichert </a:t>
            </a:r>
            <a:r>
              <a:rPr lang="de-DE" sz="2000" b="1" dirty="0">
                <a:solidFill>
                  <a:srgbClr val="003461"/>
                </a:solidFill>
                <a:latin typeface="Arial" pitchFamily="34" charset="0"/>
                <a:cs typeface="Arial" pitchFamily="34" charset="0"/>
              </a:rPr>
              <a:t>(</a:t>
            </a:r>
            <a:r>
              <a:rPr lang="de-DE" sz="2000" b="1" dirty="0" err="1">
                <a:solidFill>
                  <a:srgbClr val="003461"/>
                </a:solidFill>
                <a:latin typeface="Arial" pitchFamily="34" charset="0"/>
                <a:cs typeface="Arial" pitchFamily="34" charset="0"/>
              </a:rPr>
              <a:t>Extract</a:t>
            </a:r>
            <a:r>
              <a:rPr lang="de-DE" sz="2000" b="1" dirty="0">
                <a:solidFill>
                  <a:srgbClr val="003461"/>
                </a:solidFill>
                <a:latin typeface="Arial" pitchFamily="34" charset="0"/>
                <a:cs typeface="Arial" pitchFamily="34" charset="0"/>
              </a:rPr>
              <a:t>).</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Schritt 2: Daten werden bereinigt, zusammengeführt </a:t>
            </a:r>
            <a:r>
              <a:rPr lang="de-DE" sz="2000" b="1" dirty="0">
                <a:solidFill>
                  <a:srgbClr val="003461"/>
                </a:solidFill>
                <a:latin typeface="Arial" pitchFamily="34" charset="0"/>
                <a:cs typeface="Arial" pitchFamily="34" charset="0"/>
              </a:rPr>
              <a:t>und </a:t>
            </a:r>
            <a:r>
              <a:rPr lang="de-DE" sz="2000" b="1" dirty="0" smtClean="0">
                <a:solidFill>
                  <a:srgbClr val="003461"/>
                </a:solidFill>
                <a:latin typeface="Arial" pitchFamily="34" charset="0"/>
                <a:cs typeface="Arial" pitchFamily="34" charset="0"/>
              </a:rPr>
              <a:t>auf die Struktur der Zieldatenbank transformiert </a:t>
            </a:r>
            <a:r>
              <a:rPr lang="de-DE" sz="2000" b="1" dirty="0">
                <a:solidFill>
                  <a:srgbClr val="003461"/>
                </a:solidFill>
                <a:latin typeface="Arial" pitchFamily="34" charset="0"/>
                <a:cs typeface="Arial" pitchFamily="34" charset="0"/>
              </a:rPr>
              <a:t>(Transform).</a:t>
            </a:r>
          </a:p>
          <a:p>
            <a:pPr marL="342900" indent="-342900">
              <a:buFont typeface="Arial" pitchFamily="34" charset="0"/>
              <a:buChar char="•"/>
            </a:pPr>
            <a:endParaRPr lang="de-DE" sz="2000" b="1" dirty="0">
              <a:solidFill>
                <a:srgbClr val="003461"/>
              </a:solidFill>
              <a:latin typeface="Arial" pitchFamily="34" charset="0"/>
              <a:cs typeface="Arial" pitchFamily="34" charset="0"/>
            </a:endParaRPr>
          </a:p>
          <a:p>
            <a:pPr marL="342900" indent="-342900">
              <a:buFont typeface="Arial" pitchFamily="34" charset="0"/>
              <a:buChar char="•"/>
            </a:pPr>
            <a:r>
              <a:rPr lang="de-DE" sz="2000" b="1" dirty="0" smtClean="0">
                <a:solidFill>
                  <a:srgbClr val="003461"/>
                </a:solidFill>
                <a:latin typeface="Arial" pitchFamily="34" charset="0"/>
                <a:cs typeface="Arial" pitchFamily="34" charset="0"/>
              </a:rPr>
              <a:t>Schritt 3: Transformierte Daten werden </a:t>
            </a:r>
            <a:r>
              <a:rPr lang="de-DE" sz="2000" b="1" dirty="0">
                <a:solidFill>
                  <a:srgbClr val="003461"/>
                </a:solidFill>
                <a:latin typeface="Arial" pitchFamily="34" charset="0"/>
                <a:cs typeface="Arial" pitchFamily="34" charset="0"/>
              </a:rPr>
              <a:t>in eine Zieldatenbank geladen (z.B. ein Data </a:t>
            </a:r>
            <a:r>
              <a:rPr lang="de-DE" sz="2000" b="1" dirty="0" smtClean="0">
                <a:solidFill>
                  <a:srgbClr val="003461"/>
                </a:solidFill>
                <a:latin typeface="Arial" pitchFamily="34" charset="0"/>
                <a:cs typeface="Arial" pitchFamily="34" charset="0"/>
              </a:rPr>
              <a:t>Warehouse oder ein OLAP Würfel) </a:t>
            </a:r>
            <a:r>
              <a:rPr lang="de-DE" sz="2000" b="1" dirty="0">
                <a:solidFill>
                  <a:srgbClr val="003461"/>
                </a:solidFill>
                <a:latin typeface="Arial" pitchFamily="34" charset="0"/>
                <a:cs typeface="Arial" pitchFamily="34" charset="0"/>
              </a:rPr>
              <a:t>(Load).</a:t>
            </a:r>
          </a:p>
        </p:txBody>
      </p:sp>
    </p:spTree>
    <p:extLst>
      <p:ext uri="{BB962C8B-B14F-4D97-AF65-F5344CB8AC3E}">
        <p14:creationId xmlns:p14="http://schemas.microsoft.com/office/powerpoint/2010/main" val="402881284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600" dirty="0" err="1" smtClean="0"/>
              <a:t>Staging</a:t>
            </a:r>
            <a:endParaRPr lang="de-DE" sz="1600" dirty="0"/>
          </a:p>
        </p:txBody>
      </p:sp>
      <p:sp>
        <p:nvSpPr>
          <p:cNvPr id="4" name="Datumsplatzhalter 3"/>
          <p:cNvSpPr>
            <a:spLocks noGrp="1"/>
          </p:cNvSpPr>
          <p:nvPr>
            <p:ph type="dt" sz="half" idx="10"/>
          </p:nvPr>
        </p:nvSpPr>
        <p:spPr/>
        <p:txBody>
          <a:bodyPr/>
          <a:lstStyle/>
          <a:p>
            <a:fld id="{4E4CCD9F-7E83-4D69-B92A-41BBAEE8DD0E}" type="datetime1">
              <a:rPr lang="de-DE" smtClean="0"/>
              <a:pPr/>
              <a:t>17.11.2014</a:t>
            </a:fld>
            <a:endParaRPr lang="de-DE"/>
          </a:p>
        </p:txBody>
      </p:sp>
      <p:sp>
        <p:nvSpPr>
          <p:cNvPr id="5" name="Fußzeilenplatzhalter 4"/>
          <p:cNvSpPr>
            <a:spLocks noGrp="1"/>
          </p:cNvSpPr>
          <p:nvPr>
            <p:ph type="ftr" sz="quarter" idx="11"/>
          </p:nvPr>
        </p:nvSpPr>
        <p:spPr/>
        <p:txBody>
          <a:bodyPr/>
          <a:lstStyle/>
          <a:p>
            <a:r>
              <a:rPr lang="de-DE" smtClean="0"/>
              <a:t>www.xax.de  |  Wir machen mehr aus Ihren Zahlen</a:t>
            </a:r>
            <a:endParaRPr lang="de-DE"/>
          </a:p>
        </p:txBody>
      </p:sp>
      <p:sp>
        <p:nvSpPr>
          <p:cNvPr id="6" name="Foliennummernplatzhalter 5"/>
          <p:cNvSpPr>
            <a:spLocks noGrp="1"/>
          </p:cNvSpPr>
          <p:nvPr>
            <p:ph type="sldNum" sz="quarter" idx="12"/>
          </p:nvPr>
        </p:nvSpPr>
        <p:spPr/>
        <p:txBody>
          <a:bodyPr/>
          <a:lstStyle/>
          <a:p>
            <a:fld id="{6B4600D8-5D97-4FD3-A550-C9288C6F9DA1}" type="slidenum">
              <a:rPr lang="de-DE" smtClean="0"/>
              <a:pPr/>
              <a:t>9</a:t>
            </a:fld>
            <a:endParaRPr lang="de-DE"/>
          </a:p>
        </p:txBody>
      </p:sp>
      <p:sp>
        <p:nvSpPr>
          <p:cNvPr id="19" name="Textfeld 18"/>
          <p:cNvSpPr txBox="1"/>
          <p:nvPr/>
        </p:nvSpPr>
        <p:spPr>
          <a:xfrm>
            <a:off x="5307599" y="919953"/>
            <a:ext cx="1084379" cy="261610"/>
          </a:xfrm>
          <a:prstGeom prst="rect">
            <a:avLst/>
          </a:prstGeom>
          <a:noFill/>
        </p:spPr>
        <p:txBody>
          <a:bodyPr wrap="square" rtlCol="0">
            <a:spAutoFit/>
          </a:bodyPr>
          <a:lstStyle/>
          <a:p>
            <a:pPr algn="ctr"/>
            <a:r>
              <a:rPr lang="de-DE" sz="1100" b="1" dirty="0">
                <a:solidFill>
                  <a:schemeClr val="bg1"/>
                </a:solidFill>
                <a:latin typeface="Arial Narrow" pitchFamily="34" charset="0"/>
              </a:rPr>
              <a:t>Datenhistorie</a:t>
            </a:r>
          </a:p>
        </p:txBody>
      </p:sp>
      <p:sp>
        <p:nvSpPr>
          <p:cNvPr id="3" name="Textfeld 2"/>
          <p:cNvSpPr txBox="1"/>
          <p:nvPr/>
        </p:nvSpPr>
        <p:spPr>
          <a:xfrm>
            <a:off x="0" y="3140968"/>
            <a:ext cx="9144000" cy="1323439"/>
          </a:xfrm>
          <a:prstGeom prst="rect">
            <a:avLst/>
          </a:prstGeom>
          <a:noFill/>
        </p:spPr>
        <p:txBody>
          <a:bodyPr wrap="square" rtlCol="0">
            <a:spAutoFit/>
          </a:bodyPr>
          <a:lstStyle/>
          <a:p>
            <a:pPr algn="ctr"/>
            <a:r>
              <a:rPr lang="de-DE" sz="2000" b="1" dirty="0" smtClean="0">
                <a:solidFill>
                  <a:srgbClr val="003461"/>
                </a:solidFill>
                <a:latin typeface="Arial" pitchFamily="34" charset="0"/>
                <a:cs typeface="Arial" pitchFamily="34" charset="0"/>
              </a:rPr>
              <a:t>Was sind die technischen Merkmale einer </a:t>
            </a:r>
            <a:r>
              <a:rPr lang="de-DE" sz="2000" b="1" dirty="0" err="1" smtClean="0">
                <a:solidFill>
                  <a:srgbClr val="003461"/>
                </a:solidFill>
                <a:latin typeface="Arial" pitchFamily="34" charset="0"/>
                <a:cs typeface="Arial" pitchFamily="34" charset="0"/>
              </a:rPr>
              <a:t>Staging</a:t>
            </a:r>
            <a:r>
              <a:rPr lang="de-DE" sz="2000" b="1" dirty="0" smtClean="0">
                <a:solidFill>
                  <a:srgbClr val="003461"/>
                </a:solidFill>
                <a:latin typeface="Arial" pitchFamily="34" charset="0"/>
                <a:cs typeface="Arial" pitchFamily="34" charset="0"/>
              </a:rPr>
              <a:t> Area?</a:t>
            </a:r>
            <a:endParaRPr lang="de-DE" sz="2000" b="1" dirty="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endParaRPr lang="de-DE" sz="2000" b="1" u="sng" dirty="0" smtClean="0">
              <a:solidFill>
                <a:srgbClr val="003461"/>
              </a:solidFill>
              <a:latin typeface="Arial" pitchFamily="34" charset="0"/>
              <a:cs typeface="Arial" pitchFamily="34" charset="0"/>
            </a:endParaRPr>
          </a:p>
          <a:p>
            <a:pPr algn="ctr"/>
            <a:r>
              <a:rPr lang="de-DE" sz="2000" b="1" dirty="0" smtClean="0">
                <a:solidFill>
                  <a:srgbClr val="003461"/>
                </a:solidFill>
                <a:latin typeface="Arial" pitchFamily="34" charset="0"/>
                <a:cs typeface="Arial" pitchFamily="34" charset="0"/>
              </a:rPr>
              <a:t>		</a:t>
            </a:r>
            <a:endParaRPr lang="de-DE" sz="2000" b="1" dirty="0">
              <a:solidFill>
                <a:srgbClr val="003461"/>
              </a:solidFill>
              <a:latin typeface="Arial" pitchFamily="34" charset="0"/>
              <a:cs typeface="Arial" pitchFamily="34" charset="0"/>
            </a:endParaRPr>
          </a:p>
        </p:txBody>
      </p:sp>
    </p:spTree>
    <p:extLst>
      <p:ext uri="{BB962C8B-B14F-4D97-AF65-F5344CB8AC3E}">
        <p14:creationId xmlns:p14="http://schemas.microsoft.com/office/powerpoint/2010/main" val="327652862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xax">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461"/>
        </a:solidFill>
        <a:ln w="12700">
          <a:solidFill>
            <a:schemeClr val="bg1"/>
          </a:solidFill>
        </a:ln>
        <a:effectLst>
          <a:outerShdw blurRad="50800" dist="38100" dir="2700000" algn="tl" rotWithShape="0">
            <a:prstClr val="black">
              <a:alpha val="40000"/>
            </a:prstClr>
          </a:outerShdw>
        </a:effectLst>
      </a:spPr>
      <a:bodyPr rtlCol="0" anchor="ctr"/>
      <a:lstStyle>
        <a:defPPr algn="ctr">
          <a:defRPr sz="850" b="1" dirty="0">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Bildschirmpräsentation (4:3)</PresentationFormat>
  <Paragraphs>403</Paragraphs>
  <Slides>36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Calibri</vt:lpstr>
      <vt:lpstr>Wingdings</vt:lpstr>
      <vt:lpstr>Wingdings 3</vt:lpstr>
      <vt:lpstr>Arial</vt:lpstr>
      <vt:lpstr>Arial Narrow</vt:lpstr>
      <vt:lpstr>xax</vt:lpstr>
      <vt:lpstr>Staging und Data Warehouse</vt:lpstr>
      <vt:lpstr>Agenda</vt:lpstr>
      <vt:lpstr>Staging</vt:lpstr>
      <vt:lpstr>Staging</vt:lpstr>
      <vt:lpstr>Staging</vt:lpstr>
      <vt:lpstr>Staging</vt:lpstr>
      <vt:lpstr>Staging</vt:lpstr>
      <vt:lpstr>Staging</vt:lpstr>
      <vt:lpstr>Staging</vt:lpstr>
      <vt:lpstr>Staging</vt:lpstr>
      <vt:lpstr>Staging</vt:lpstr>
      <vt:lpstr>Staging</vt:lpstr>
      <vt:lpstr>Data Warehouse</vt:lpstr>
      <vt:lpstr>Data Warehouse</vt:lpstr>
      <vt:lpstr>Data Warehouse</vt:lpstr>
      <vt:lpstr>Data Warehouse</vt:lpstr>
      <vt:lpstr>Data Warehouse</vt:lpstr>
      <vt:lpstr>Data Warehouse</vt:lpstr>
      <vt:lpstr>Data Warehouse</vt:lpstr>
      <vt:lpstr>Data Warehouse</vt:lpstr>
      <vt:lpstr>Data Warehouse</vt:lpstr>
      <vt:lpstr>Data Warehouse</vt:lpstr>
      <vt:lpstr>Data Warehouse</vt:lpstr>
      <vt:lpstr>FAQ</vt:lpstr>
      <vt:lpstr>FAQ</vt:lpstr>
      <vt:lpstr>FAQ</vt:lpstr>
      <vt:lpstr>FAQ</vt:lpstr>
      <vt:lpstr>FAQ</vt:lpstr>
      <vt:lpstr>FAQ</vt:lpstr>
      <vt:lpstr>FAQ</vt:lpstr>
      <vt:lpstr>FAQ</vt:lpstr>
      <vt:lpstr>Fragen?</vt:lpstr>
      <vt:lpstr>Anhang</vt:lpstr>
      <vt:lpstr>Staging</vt:lpstr>
      <vt:lpstr>Staging</vt:lpstr>
      <vt:lpstr>Data Warehouse</vt:lpstr>
    </vt:vector>
  </TitlesOfParts>
  <Manager>andree.hustede@xax.de</Manager>
  <Company>xax managing data &amp; information GmbH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xax Unternehmenspräsentation</dc:title>
  <dc:subject>xax Unternehmenspräsentation</dc:subject>
  <dc:creator>Bernd Günter</dc:creator>
  <cp:keywords>Präsentation</cp:keywords>
  <dc:description>xax Unternehmenspräsentation, Wir über uns, Leistungen, Möglichkeiten, Informationen</dc:description>
  <cp:lastModifiedBy>Dennis Hinken</cp:lastModifiedBy>
  <cp:revision>589</cp:revision>
  <cp:lastPrinted>2013-02-11T12:09:33Z</cp:lastPrinted>
  <dcterms:created xsi:type="dcterms:W3CDTF">2010-06-18T13:36:49Z</dcterms:created>
  <dcterms:modified xsi:type="dcterms:W3CDTF">2014-11-17T08:09:55Z</dcterms:modified>
  <cp:category>Präsentation</cp:category>
</cp:coreProperties>
</file>